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27"/>
  </p:notesMasterIdLst>
  <p:sldIdLst>
    <p:sldId id="360" r:id="rId3"/>
    <p:sldId id="358" r:id="rId4"/>
    <p:sldId id="1120" r:id="rId5"/>
    <p:sldId id="1150" r:id="rId6"/>
    <p:sldId id="1118" r:id="rId7"/>
    <p:sldId id="1151" r:id="rId8"/>
    <p:sldId id="1137" r:id="rId9"/>
    <p:sldId id="1152" r:id="rId10"/>
    <p:sldId id="1162" r:id="rId11"/>
    <p:sldId id="1157" r:id="rId12"/>
    <p:sldId id="1158" r:id="rId13"/>
    <p:sldId id="1154" r:id="rId14"/>
    <p:sldId id="1144" r:id="rId15"/>
    <p:sldId id="1140" r:id="rId16"/>
    <p:sldId id="1141" r:id="rId17"/>
    <p:sldId id="1143" r:id="rId18"/>
    <p:sldId id="1145" r:id="rId19"/>
    <p:sldId id="257" r:id="rId20"/>
    <p:sldId id="1138" r:id="rId21"/>
    <p:sldId id="1134" r:id="rId22"/>
    <p:sldId id="1159" r:id="rId23"/>
    <p:sldId id="1160" r:id="rId24"/>
    <p:sldId id="1161" r:id="rId25"/>
    <p:sldId id="350" r:id="rId26"/>
  </p:sldIdLst>
  <p:sldSz cx="12192000" cy="6858000"/>
  <p:notesSz cx="6718300" cy="9867900"/>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AB6CF1-7E33-2C8E-D84E-577E58B0F93F}" name="Kijania Mikołaj" initials="MK" userId="S::PLK060806@office.plk-sa.pl::c75338f6-10b3-47c3-8c9b-6887ea3bb8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497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 pośredni 3 — Ak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06" autoAdjust="0"/>
    <p:restoredTop sz="93447" autoAdjust="0"/>
  </p:normalViewPr>
  <p:slideViewPr>
    <p:cSldViewPr>
      <p:cViewPr varScale="1">
        <p:scale>
          <a:sx n="63" d="100"/>
          <a:sy n="63" d="100"/>
        </p:scale>
        <p:origin x="168" y="56"/>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367B48EC-7673-42B3-A85F-6A612E293E1D}"/>
              </a:ext>
            </a:extLst>
          </p:cNvPr>
          <p:cNvSpPr>
            <a:spLocks noGrp="1"/>
          </p:cNvSpPr>
          <p:nvPr>
            <p:ph type="hdr" sz="quarter"/>
          </p:nvPr>
        </p:nvSpPr>
        <p:spPr>
          <a:xfrm>
            <a:off x="0" y="0"/>
            <a:ext cx="2911475"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pl-PL"/>
          </a:p>
        </p:txBody>
      </p:sp>
      <p:sp>
        <p:nvSpPr>
          <p:cNvPr id="3" name="Symbol zastępczy daty 2">
            <a:extLst>
              <a:ext uri="{FF2B5EF4-FFF2-40B4-BE49-F238E27FC236}">
                <a16:creationId xmlns:a16="http://schemas.microsoft.com/office/drawing/2014/main" id="{281BD8C4-B461-4B7B-91C5-041D31E0C836}"/>
              </a:ext>
            </a:extLst>
          </p:cNvPr>
          <p:cNvSpPr>
            <a:spLocks noGrp="1"/>
          </p:cNvSpPr>
          <p:nvPr>
            <p:ph type="dt" idx="1"/>
          </p:nvPr>
        </p:nvSpPr>
        <p:spPr>
          <a:xfrm>
            <a:off x="3805238" y="0"/>
            <a:ext cx="2911475"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76DF359-8154-45FF-A3A9-D58D4DBB719C}" type="datetimeFigureOut">
              <a:rPr lang="pl-PL"/>
              <a:pPr>
                <a:defRPr/>
              </a:pPr>
              <a:t>17.06.2025</a:t>
            </a:fld>
            <a:endParaRPr lang="pl-PL"/>
          </a:p>
        </p:txBody>
      </p:sp>
      <p:sp>
        <p:nvSpPr>
          <p:cNvPr id="4" name="Symbol zastępczy obrazu slajdu 3">
            <a:extLst>
              <a:ext uri="{FF2B5EF4-FFF2-40B4-BE49-F238E27FC236}">
                <a16:creationId xmlns:a16="http://schemas.microsoft.com/office/drawing/2014/main" id="{D658077F-4CA9-4E5F-AF09-4131E5EAD749}"/>
              </a:ext>
            </a:extLst>
          </p:cNvPr>
          <p:cNvSpPr>
            <a:spLocks noGrp="1" noRot="1" noChangeAspect="1"/>
          </p:cNvSpPr>
          <p:nvPr>
            <p:ph type="sldImg" idx="2"/>
          </p:nvPr>
        </p:nvSpPr>
        <p:spPr>
          <a:xfrm>
            <a:off x="69850" y="739775"/>
            <a:ext cx="6578600" cy="3700463"/>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a:extLst>
              <a:ext uri="{FF2B5EF4-FFF2-40B4-BE49-F238E27FC236}">
                <a16:creationId xmlns:a16="http://schemas.microsoft.com/office/drawing/2014/main" id="{76AA6FF6-87B0-40FD-8894-F51E7B7462F1}"/>
              </a:ext>
            </a:extLst>
          </p:cNvPr>
          <p:cNvSpPr>
            <a:spLocks noGrp="1"/>
          </p:cNvSpPr>
          <p:nvPr>
            <p:ph type="body" sz="quarter" idx="3"/>
          </p:nvPr>
        </p:nvSpPr>
        <p:spPr>
          <a:xfrm>
            <a:off x="671513" y="4687888"/>
            <a:ext cx="5375275" cy="4440237"/>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06D89C26-6CA8-480B-B5AD-04A4C5E16C0A}"/>
              </a:ext>
            </a:extLst>
          </p:cNvPr>
          <p:cNvSpPr>
            <a:spLocks noGrp="1"/>
          </p:cNvSpPr>
          <p:nvPr>
            <p:ph type="ftr" sz="quarter" idx="4"/>
          </p:nvPr>
        </p:nvSpPr>
        <p:spPr>
          <a:xfrm>
            <a:off x="0" y="9372600"/>
            <a:ext cx="2911475" cy="4937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pl-PL"/>
          </a:p>
        </p:txBody>
      </p:sp>
      <p:sp>
        <p:nvSpPr>
          <p:cNvPr id="7" name="Symbol zastępczy numeru slajdu 6">
            <a:extLst>
              <a:ext uri="{FF2B5EF4-FFF2-40B4-BE49-F238E27FC236}">
                <a16:creationId xmlns:a16="http://schemas.microsoft.com/office/drawing/2014/main" id="{155D7157-D2FF-438A-825F-EFCECDEF2389}"/>
              </a:ext>
            </a:extLst>
          </p:cNvPr>
          <p:cNvSpPr>
            <a:spLocks noGrp="1"/>
          </p:cNvSpPr>
          <p:nvPr>
            <p:ph type="sldNum" sz="quarter" idx="5"/>
          </p:nvPr>
        </p:nvSpPr>
        <p:spPr>
          <a:xfrm>
            <a:off x="3805238" y="9372600"/>
            <a:ext cx="2911475"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8D3B7A5-297B-4812-AF8C-3AEB3381B16E}"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CA5E-A383-A163-A2BB-3B7E98FD5854}"/>
            </a:ext>
          </a:extLst>
        </p:cNvPr>
        <p:cNvGrpSpPr/>
        <p:nvPr/>
      </p:nvGrpSpPr>
      <p:grpSpPr>
        <a:xfrm>
          <a:off x="0" y="0"/>
          <a:ext cx="0" cy="0"/>
          <a:chOff x="0" y="0"/>
          <a:chExt cx="0" cy="0"/>
        </a:xfrm>
      </p:grpSpPr>
      <p:sp>
        <p:nvSpPr>
          <p:cNvPr id="5122" name="Symbol zastępczy obrazu slajdu 1">
            <a:extLst>
              <a:ext uri="{FF2B5EF4-FFF2-40B4-BE49-F238E27FC236}">
                <a16:creationId xmlns:a16="http://schemas.microsoft.com/office/drawing/2014/main" id="{C3CE45F7-F60F-E5BB-F257-96E7671384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Symbol zastępczy notatek 2">
            <a:extLst>
              <a:ext uri="{FF2B5EF4-FFF2-40B4-BE49-F238E27FC236}">
                <a16:creationId xmlns:a16="http://schemas.microsoft.com/office/drawing/2014/main" id="{13D11272-D397-695D-64D8-0F2CB1C9B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dirty="0"/>
          </a:p>
        </p:txBody>
      </p:sp>
      <p:sp>
        <p:nvSpPr>
          <p:cNvPr id="5124" name="Symbol zastępczy numeru slajdu 3">
            <a:extLst>
              <a:ext uri="{FF2B5EF4-FFF2-40B4-BE49-F238E27FC236}">
                <a16:creationId xmlns:a16="http://schemas.microsoft.com/office/drawing/2014/main" id="{9B6933BE-0501-B137-CBA5-4F2B870B27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96DAF90-867C-4B2C-9EA3-9257B6AA7472}" type="slidenum">
              <a:rPr lang="pl-PL" altLang="pl-PL"/>
              <a:pPr/>
              <a:t>1</a:t>
            </a:fld>
            <a:endParaRPr lang="pl-PL" altLang="pl-PL"/>
          </a:p>
        </p:txBody>
      </p:sp>
    </p:spTree>
    <p:extLst>
      <p:ext uri="{BB962C8B-B14F-4D97-AF65-F5344CB8AC3E}">
        <p14:creationId xmlns:p14="http://schemas.microsoft.com/office/powerpoint/2010/main" val="162272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570E-243F-ECD2-C249-A8AB93BAE829}"/>
            </a:ext>
          </a:extLst>
        </p:cNvPr>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9AE7B8D3-2383-36A4-A42A-4370758140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ymbol zastępczy notatek 2">
            <a:extLst>
              <a:ext uri="{FF2B5EF4-FFF2-40B4-BE49-F238E27FC236}">
                <a16:creationId xmlns:a16="http://schemas.microsoft.com/office/drawing/2014/main" id="{B58556EF-0307-39DA-4BED-043D77E8F0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914400" rtl="0" eaLnBrk="0" fontAlgn="base" latinLnBrk="0" hangingPunct="0">
              <a:lnSpc>
                <a:spcPct val="105000"/>
              </a:lnSpc>
              <a:spcBef>
                <a:spcPct val="30000"/>
              </a:spcBef>
              <a:spcAft>
                <a:spcPct val="0"/>
              </a:spcAft>
              <a:buClrTx/>
              <a:buSzTx/>
              <a:buFont typeface="Symbol" panose="05050102010706020507" pitchFamily="18" charset="2"/>
              <a:buNone/>
              <a:tabLst/>
              <a:defRPr/>
            </a:pPr>
            <a:r>
              <a:rPr lang="pl-PL" sz="1800" dirty="0">
                <a:solidFill>
                  <a:srgbClr val="284897"/>
                </a:solidFill>
              </a:rPr>
              <a:t>6 punktów obsługi podróżnych (Ostrów Mazowiecka, Ostrów </a:t>
            </a:r>
            <a:r>
              <a:rPr lang="pl-PL" sz="1800" dirty="0" err="1">
                <a:solidFill>
                  <a:srgbClr val="284897"/>
                </a:solidFill>
              </a:rPr>
              <a:t>Maz</a:t>
            </a:r>
            <a:r>
              <a:rPr lang="pl-PL" sz="1800" dirty="0">
                <a:solidFill>
                  <a:srgbClr val="284897"/>
                </a:solidFill>
              </a:rPr>
              <a:t>. Miasto, Ostrów </a:t>
            </a:r>
            <a:r>
              <a:rPr lang="pl-PL" sz="1800" dirty="0" err="1">
                <a:solidFill>
                  <a:srgbClr val="284897"/>
                </a:solidFill>
              </a:rPr>
              <a:t>Maz</a:t>
            </a:r>
            <a:r>
              <a:rPr lang="pl-PL" sz="1800" dirty="0">
                <a:solidFill>
                  <a:srgbClr val="284897"/>
                </a:solidFill>
              </a:rPr>
              <a:t>. Południe, Biel, Niegowiec, Błędnica)</a:t>
            </a:r>
          </a:p>
          <a:p>
            <a:pPr algn="just">
              <a:lnSpc>
                <a:spcPct val="105000"/>
              </a:lnSpc>
              <a:buFont typeface="Symbol" panose="05050102010706020507" pitchFamily="18" charset="2"/>
              <a:buNone/>
            </a:pPr>
            <a:endParaRPr lang="pl-PL" altLang="pl-PL" sz="1800" dirty="0">
              <a:latin typeface="Aptos" panose="020B0004020202020204" pitchFamily="34" charset="0"/>
              <a:ea typeface="Times New Roman" panose="02020603050405020304" pitchFamily="18" charset="0"/>
              <a:cs typeface="Aptos" panose="020B0004020202020204" pitchFamily="34" charset="0"/>
            </a:endParaRPr>
          </a:p>
        </p:txBody>
      </p:sp>
      <p:sp>
        <p:nvSpPr>
          <p:cNvPr id="18436" name="Symbol zastępczy numeru slajdu 3">
            <a:extLst>
              <a:ext uri="{FF2B5EF4-FFF2-40B4-BE49-F238E27FC236}">
                <a16:creationId xmlns:a16="http://schemas.microsoft.com/office/drawing/2014/main" id="{E47F93BB-6818-727B-9D9B-FB8FE79D5B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31849-BC63-4C66-9BBB-2C1663B12340}" type="slidenum">
              <a:rPr lang="pl-PL" altLang="pl-PL" smtClean="0"/>
              <a:pPr>
                <a:spcBef>
                  <a:spcPct val="0"/>
                </a:spcBef>
              </a:pPr>
              <a:t>10</a:t>
            </a:fld>
            <a:endParaRPr lang="pl-PL" altLang="pl-PL"/>
          </a:p>
        </p:txBody>
      </p:sp>
    </p:spTree>
    <p:extLst>
      <p:ext uri="{BB962C8B-B14F-4D97-AF65-F5344CB8AC3E}">
        <p14:creationId xmlns:p14="http://schemas.microsoft.com/office/powerpoint/2010/main" val="278620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D020-68BB-3911-6E6A-37C2552B2B35}"/>
            </a:ext>
          </a:extLst>
        </p:cNvPr>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2986CD19-67AB-73DD-9B69-A87C77948D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ymbol zastępczy notatek 2">
            <a:extLst>
              <a:ext uri="{FF2B5EF4-FFF2-40B4-BE49-F238E27FC236}">
                <a16:creationId xmlns:a16="http://schemas.microsoft.com/office/drawing/2014/main" id="{A3D12697-5EC0-E5F3-D3D2-BB727DAFE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just" defTabSz="914400" rtl="0" eaLnBrk="0" fontAlgn="base" latinLnBrk="0" hangingPunct="0">
              <a:lnSpc>
                <a:spcPct val="105000"/>
              </a:lnSpc>
              <a:spcBef>
                <a:spcPct val="30000"/>
              </a:spcBef>
              <a:spcAft>
                <a:spcPct val="0"/>
              </a:spcAft>
              <a:buClrTx/>
              <a:buSzTx/>
              <a:buFont typeface="Symbol" panose="05050102010706020507" pitchFamily="18" charset="2"/>
              <a:buNone/>
              <a:tabLst/>
              <a:defRPr/>
            </a:pPr>
            <a:r>
              <a:rPr lang="pl-PL" sz="1800" dirty="0">
                <a:solidFill>
                  <a:srgbClr val="284897"/>
                </a:solidFill>
              </a:rPr>
              <a:t>7 punktów obsługi podróżnych (Strzała, Borki Siedleckie, Suchożebry, Stany Duże, Bielany Podlaskie, Przywózki, Sokołów Podlaski)</a:t>
            </a:r>
          </a:p>
          <a:p>
            <a:pPr algn="just">
              <a:lnSpc>
                <a:spcPct val="105000"/>
              </a:lnSpc>
              <a:buFont typeface="Symbol" panose="05050102010706020507" pitchFamily="18" charset="2"/>
              <a:buNone/>
            </a:pPr>
            <a:endParaRPr lang="pl-PL" altLang="pl-PL" sz="1800" dirty="0">
              <a:latin typeface="Aptos" panose="020B0004020202020204" pitchFamily="34" charset="0"/>
              <a:ea typeface="Times New Roman" panose="02020603050405020304" pitchFamily="18" charset="0"/>
              <a:cs typeface="Aptos" panose="020B0004020202020204" pitchFamily="34" charset="0"/>
            </a:endParaRPr>
          </a:p>
        </p:txBody>
      </p:sp>
      <p:sp>
        <p:nvSpPr>
          <p:cNvPr id="18436" name="Symbol zastępczy numeru slajdu 3">
            <a:extLst>
              <a:ext uri="{FF2B5EF4-FFF2-40B4-BE49-F238E27FC236}">
                <a16:creationId xmlns:a16="http://schemas.microsoft.com/office/drawing/2014/main" id="{90A228FB-38F9-8DFC-C4A3-C058D3846F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31849-BC63-4C66-9BBB-2C1663B12340}" type="slidenum">
              <a:rPr lang="pl-PL" altLang="pl-PL" smtClean="0"/>
              <a:pPr>
                <a:spcBef>
                  <a:spcPct val="0"/>
                </a:spcBef>
              </a:pPr>
              <a:t>11</a:t>
            </a:fld>
            <a:endParaRPr lang="pl-PL" altLang="pl-PL"/>
          </a:p>
        </p:txBody>
      </p:sp>
    </p:spTree>
    <p:extLst>
      <p:ext uri="{BB962C8B-B14F-4D97-AF65-F5344CB8AC3E}">
        <p14:creationId xmlns:p14="http://schemas.microsoft.com/office/powerpoint/2010/main" val="97210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D5234-1872-655C-1245-0A14400A0134}"/>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A024CF34-CF98-9660-2D1D-0B3C0327F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719B53A7-1794-3A0C-0186-B680307BA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614DA482-6220-28C8-24E5-2B13716161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185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AE02-343F-6A3F-AF2D-506C2F737268}"/>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318A226E-9678-A4AC-A678-798811DC44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8350A8F4-1AEA-7D60-7613-10BFF7B65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758541D3-ACCC-96BA-0BCB-8370B88C4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763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8CBF5-A735-4519-0850-8BB26160A8E5}"/>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E03FEC68-D412-ADC3-7C32-B6CB5016F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9695D919-27C6-9F73-7112-F0AD8E6D99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C12E9F3B-7D99-1C67-9FF8-BEF60A60D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473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35C7-8276-0B6B-D68E-73218486F6F5}"/>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21FE6F1A-8FCE-F315-E2F0-BFA64E4549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4C0AF6BD-53F2-CBF4-7CAE-534C66E74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BFEE248C-E49F-B041-5BEE-2B5BBCE576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0231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05853-0FB1-6DC5-3858-1404A242B847}"/>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F4F0D901-2D37-1E73-F5CA-056B8C2A3E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E5082D65-53CD-705A-D9C0-6A8BE2E0AC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2A54E33A-4B64-BDB8-A344-3B1F3AD131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886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AE02-343F-6A3F-AF2D-506C2F737268}"/>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318A226E-9678-A4AC-A678-798811DC44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8350A8F4-1AEA-7D60-7613-10BFF7B65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758541D3-ACCC-96BA-0BCB-8370B88C4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3287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43DA38B1-4705-76D7-08F2-D34A2312D8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378F627E-5040-B9BB-E014-423763A19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5D6E3B3E-0CF6-B150-28CE-4EDDF62FA5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E4717-DF7A-10CB-5EC0-8A82282FA063}"/>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056B71A3-D03B-E0C8-F186-DF39469CBB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9839AEBC-7200-A997-3694-E509E224B4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7565BB71-0E24-3A83-3062-08AA867BB7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057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9CA5E-A383-A163-A2BB-3B7E98FD5854}"/>
            </a:ext>
          </a:extLst>
        </p:cNvPr>
        <p:cNvGrpSpPr/>
        <p:nvPr/>
      </p:nvGrpSpPr>
      <p:grpSpPr>
        <a:xfrm>
          <a:off x="0" y="0"/>
          <a:ext cx="0" cy="0"/>
          <a:chOff x="0" y="0"/>
          <a:chExt cx="0" cy="0"/>
        </a:xfrm>
      </p:grpSpPr>
      <p:sp>
        <p:nvSpPr>
          <p:cNvPr id="5122" name="Symbol zastępczy obrazu slajdu 1">
            <a:extLst>
              <a:ext uri="{FF2B5EF4-FFF2-40B4-BE49-F238E27FC236}">
                <a16:creationId xmlns:a16="http://schemas.microsoft.com/office/drawing/2014/main" id="{C3CE45F7-F60F-E5BB-F257-96E7671384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Symbol zastępczy notatek 2">
            <a:extLst>
              <a:ext uri="{FF2B5EF4-FFF2-40B4-BE49-F238E27FC236}">
                <a16:creationId xmlns:a16="http://schemas.microsoft.com/office/drawing/2014/main" id="{13D11272-D397-695D-64D8-0F2CB1C9BC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dirty="0"/>
          </a:p>
        </p:txBody>
      </p:sp>
      <p:sp>
        <p:nvSpPr>
          <p:cNvPr id="5124" name="Symbol zastępczy numeru slajdu 3">
            <a:extLst>
              <a:ext uri="{FF2B5EF4-FFF2-40B4-BE49-F238E27FC236}">
                <a16:creationId xmlns:a16="http://schemas.microsoft.com/office/drawing/2014/main" id="{9B6933BE-0501-B137-CBA5-4F2B870B27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96DAF90-867C-4B2C-9EA3-9257B6AA7472}" type="slidenum">
              <a:rPr lang="pl-PL" altLang="pl-PL"/>
              <a:pPr/>
              <a:t>2</a:t>
            </a:fld>
            <a:endParaRPr lang="pl-PL" altLang="pl-PL"/>
          </a:p>
        </p:txBody>
      </p:sp>
    </p:spTree>
    <p:extLst>
      <p:ext uri="{BB962C8B-B14F-4D97-AF65-F5344CB8AC3E}">
        <p14:creationId xmlns:p14="http://schemas.microsoft.com/office/powerpoint/2010/main" val="300805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43DA38B1-4705-76D7-08F2-D34A2312D8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378F627E-5040-B9BB-E014-423763A19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5D6E3B3E-0CF6-B150-28CE-4EDDF62FA5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70932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F3094-FB55-28D7-3D07-8B1B3810FE62}"/>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2DF87C77-41BD-46EE-A13A-C386ECE464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7BA7245C-4136-1E3A-AF89-C7E3E416D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8E305868-62A2-CE91-2186-5A5043D222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1601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75B8-AF16-0597-3BA2-446EBD262D01}"/>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94495C7E-BD71-0497-EA79-84EB9AACBC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8D954D30-5CBB-A9E3-6454-DC5D08692B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38E30FE0-189F-97B6-962E-1E582FDF78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23019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30E0-7EE0-725B-CBFB-B286EF423342}"/>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5778A95B-FFBC-1C82-4BFD-84C410620A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A41DD01C-2255-109E-4A2F-4D7889D090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ED1C4A11-1B95-D131-BB5C-C310BD2FF3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4325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BFFD-436E-1FB8-9358-427911AD4AE7}"/>
            </a:ext>
          </a:extLst>
        </p:cNvPr>
        <p:cNvGrpSpPr/>
        <p:nvPr/>
      </p:nvGrpSpPr>
      <p:grpSpPr>
        <a:xfrm>
          <a:off x="0" y="0"/>
          <a:ext cx="0" cy="0"/>
          <a:chOff x="0" y="0"/>
          <a:chExt cx="0" cy="0"/>
        </a:xfrm>
      </p:grpSpPr>
      <p:sp>
        <p:nvSpPr>
          <p:cNvPr id="5122" name="Symbol zastępczy obrazu slajdu 1">
            <a:extLst>
              <a:ext uri="{FF2B5EF4-FFF2-40B4-BE49-F238E27FC236}">
                <a16:creationId xmlns:a16="http://schemas.microsoft.com/office/drawing/2014/main" id="{81B16603-A724-DD1F-15E2-3D87214F3B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Symbol zastępczy notatek 2">
            <a:extLst>
              <a:ext uri="{FF2B5EF4-FFF2-40B4-BE49-F238E27FC236}">
                <a16:creationId xmlns:a16="http://schemas.microsoft.com/office/drawing/2014/main" id="{D4E1F33F-13F7-EEE5-B895-89621E4661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5124" name="Symbol zastępczy numeru slajdu 3">
            <a:extLst>
              <a:ext uri="{FF2B5EF4-FFF2-40B4-BE49-F238E27FC236}">
                <a16:creationId xmlns:a16="http://schemas.microsoft.com/office/drawing/2014/main" id="{4359C20C-025A-E076-7E98-881CDCB4C1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96DAF90-867C-4B2C-9EA3-9257B6AA7472}" type="slidenum">
              <a:rPr lang="pl-PL" altLang="pl-PL"/>
              <a:pPr/>
              <a:t>24</a:t>
            </a:fld>
            <a:endParaRPr lang="pl-PL" altLang="pl-PL"/>
          </a:p>
        </p:txBody>
      </p:sp>
    </p:spTree>
    <p:extLst>
      <p:ext uri="{BB962C8B-B14F-4D97-AF65-F5344CB8AC3E}">
        <p14:creationId xmlns:p14="http://schemas.microsoft.com/office/powerpoint/2010/main" val="4230548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43DA38B1-4705-76D7-08F2-D34A2312D8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378F627E-5040-B9BB-E014-423763A19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5D6E3B3E-0CF6-B150-28CE-4EDDF62FA5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1171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D1CC1-6CF7-F043-41CA-0FACC9D000CE}"/>
            </a:ext>
          </a:extLst>
        </p:cNvPr>
        <p:cNvGrpSpPr/>
        <p:nvPr/>
      </p:nvGrpSpPr>
      <p:grpSpPr>
        <a:xfrm>
          <a:off x="0" y="0"/>
          <a:ext cx="0" cy="0"/>
          <a:chOff x="0" y="0"/>
          <a:chExt cx="0" cy="0"/>
        </a:xfrm>
      </p:grpSpPr>
      <p:sp>
        <p:nvSpPr>
          <p:cNvPr id="18434" name="Symbol zastępczy obrazu slajdu 1">
            <a:extLst>
              <a:ext uri="{FF2B5EF4-FFF2-40B4-BE49-F238E27FC236}">
                <a16:creationId xmlns:a16="http://schemas.microsoft.com/office/drawing/2014/main" id="{C59DD95C-317E-317E-3C5F-8405FB2036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ymbol zastępczy notatek 2">
            <a:extLst>
              <a:ext uri="{FF2B5EF4-FFF2-40B4-BE49-F238E27FC236}">
                <a16:creationId xmlns:a16="http://schemas.microsoft.com/office/drawing/2014/main" id="{B33BDDC2-FA09-A3E4-ADAD-BE60D3D5AD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05000"/>
              </a:lnSpc>
              <a:buFont typeface="Symbol" panose="05050102010706020507" pitchFamily="18" charset="2"/>
              <a:buNone/>
            </a:pPr>
            <a:endParaRPr lang="pl-PL" altLang="pl-PL" sz="1800">
              <a:latin typeface="Aptos" panose="020B0004020202020204" pitchFamily="34" charset="0"/>
              <a:ea typeface="Times New Roman" panose="02020603050405020304" pitchFamily="18" charset="0"/>
              <a:cs typeface="Aptos" panose="020B0004020202020204" pitchFamily="34" charset="0"/>
            </a:endParaRPr>
          </a:p>
        </p:txBody>
      </p:sp>
      <p:sp>
        <p:nvSpPr>
          <p:cNvPr id="18436" name="Symbol zastępczy numeru slajdu 3">
            <a:extLst>
              <a:ext uri="{FF2B5EF4-FFF2-40B4-BE49-F238E27FC236}">
                <a16:creationId xmlns:a16="http://schemas.microsoft.com/office/drawing/2014/main" id="{38947A67-FF11-D29B-AF38-167B41EE5E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C31849-BC63-4C66-9BBB-2C1663B12340}" type="slidenum">
              <a:rPr lang="pl-PL" altLang="pl-PL" smtClean="0"/>
              <a:pPr>
                <a:spcBef>
                  <a:spcPct val="0"/>
                </a:spcBef>
              </a:pPr>
              <a:t>4</a:t>
            </a:fld>
            <a:endParaRPr lang="pl-PL" altLang="pl-PL"/>
          </a:p>
        </p:txBody>
      </p:sp>
    </p:spTree>
    <p:extLst>
      <p:ext uri="{BB962C8B-B14F-4D97-AF65-F5344CB8AC3E}">
        <p14:creationId xmlns:p14="http://schemas.microsoft.com/office/powerpoint/2010/main" val="27851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43DA38B1-4705-76D7-08F2-D34A2312D8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378F627E-5040-B9BB-E014-423763A19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5D6E3B3E-0CF6-B150-28CE-4EDDF62FA5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4942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9DC6-213C-C030-221A-B308C083DBA7}"/>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3FFE4106-AEFA-B767-27F8-DAEE374A51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A9394260-ECEE-B19F-6773-85E09B63A3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5000"/>
              </a:lnSpc>
              <a:spcBef>
                <a:spcPts val="600"/>
              </a:spcBef>
              <a:defRPr/>
            </a:pPr>
            <a:r>
              <a:rPr lang="pl-PL" b="1" dirty="0">
                <a:latin typeface="Raleway"/>
              </a:rPr>
              <a:t>Odcinek I: Warszawa Centralna - Warszawa Zachodnia </a:t>
            </a:r>
            <a:r>
              <a:rPr lang="pl-PL" dirty="0">
                <a:latin typeface="Raleway"/>
              </a:rPr>
              <a:t>– realizacja po 2030 r.</a:t>
            </a:r>
            <a:endParaRPr lang="en-US" dirty="0">
              <a:latin typeface="Raleway"/>
            </a:endParaRPr>
          </a:p>
          <a:p>
            <a:pPr>
              <a:lnSpc>
                <a:spcPct val="125000"/>
              </a:lnSpc>
              <a:spcBef>
                <a:spcPts val="600"/>
              </a:spcBef>
              <a:defRPr/>
            </a:pPr>
            <a:r>
              <a:rPr lang="pl-PL" b="1" dirty="0">
                <a:latin typeface="Raleway"/>
              </a:rPr>
              <a:t>Odcinek II:</a:t>
            </a:r>
            <a:r>
              <a:rPr lang="pl-PL" dirty="0">
                <a:latin typeface="Raleway"/>
              </a:rPr>
              <a:t> ul. Wybrzeże Szczecińskie - Warszawa Centralna/Warszawa - realizacja po 2030 r.</a:t>
            </a:r>
          </a:p>
          <a:p>
            <a:pPr>
              <a:lnSpc>
                <a:spcPct val="125000"/>
              </a:lnSpc>
              <a:spcBef>
                <a:spcPts val="600"/>
              </a:spcBef>
              <a:defRPr/>
            </a:pPr>
            <a:r>
              <a:rPr lang="pl-PL" b="1" dirty="0">
                <a:latin typeface="Raleway"/>
              </a:rPr>
              <a:t>Odcinek III: </a:t>
            </a:r>
            <a:r>
              <a:rPr lang="pl-PL" dirty="0">
                <a:latin typeface="Raleway"/>
              </a:rPr>
              <a:t>Warszawa Wschodnia – ul. Wybrzeże Szczecińskie + budowa łącznicy kolejowej pomiędzy częścią podmiejską stacji, a </a:t>
            </a:r>
            <a:r>
              <a:rPr lang="pl-PL" dirty="0" err="1">
                <a:latin typeface="Raleway"/>
              </a:rPr>
              <a:t>lk</a:t>
            </a:r>
            <a:r>
              <a:rPr lang="pl-PL" dirty="0">
                <a:latin typeface="Raleway"/>
              </a:rPr>
              <a:t> nr 9 – realizacja współfinansowana z Funduszy Europejskich na Infrastrukturę i Środowisko do 2030 r.</a:t>
            </a:r>
            <a:endParaRPr lang="en-US" dirty="0">
              <a:latin typeface="Raleway"/>
            </a:endParaRPr>
          </a:p>
          <a:p>
            <a:pPr>
              <a:lnSpc>
                <a:spcPct val="125000"/>
              </a:lnSpc>
              <a:spcBef>
                <a:spcPts val="600"/>
              </a:spcBef>
              <a:defRPr/>
            </a:pPr>
            <a:r>
              <a:rPr lang="pl-PL" b="1" dirty="0">
                <a:latin typeface="Raleway"/>
              </a:rPr>
              <a:t>Odcinek IV:</a:t>
            </a:r>
            <a:r>
              <a:rPr lang="pl-PL" dirty="0">
                <a:latin typeface="Raleway"/>
              </a:rPr>
              <a:t> Warszawa Wschodnia (ze stacją) – Warszawa ul. Wybrzeże Szczecińskie – realizacja współfinansowana z Funduszy Europejskich na Infrastrukturę i Środowisko do 2030 r.</a:t>
            </a:r>
          </a:p>
          <a:p>
            <a:pPr>
              <a:defRPr/>
            </a:pPr>
            <a:r>
              <a:rPr lang="pl-PL" sz="1800" dirty="0">
                <a:latin typeface="Montserrat"/>
              </a:rPr>
              <a:t> zastosowanie mat antywibracyjnych, tłumików, częściowe przykrycie przystanku Warszawa Ochota oraz zadaszenie całościowe przystanku Warszawa Solec i stacji Warszawa Wschodnia</a:t>
            </a:r>
            <a:endParaRPr lang="pl-PL" dirty="0"/>
          </a:p>
          <a:p>
            <a:pPr marL="342900" marR="90170" lvl="0" indent="-342900">
              <a:buFont typeface="Symbol" panose="05050102010706020507" pitchFamily="18" charset="2"/>
              <a:buChar char=""/>
            </a:pPr>
            <a:r>
              <a:rPr lang="pl-PL" sz="900" b="1" dirty="0">
                <a:effectLst/>
                <a:latin typeface="Arial" panose="020B0604020202020204" pitchFamily="34" charset="0"/>
                <a:ea typeface="Calibri" panose="020F0502020204030204" pitchFamily="34" charset="0"/>
                <a:cs typeface="Times New Roman" panose="02020603050405020304" pitchFamily="18" charset="0"/>
              </a:rPr>
              <a:t>STWORZENIE NOWYCH WĘZŁÓW PRZESIADKOWYCH</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90170" lvl="1" indent="-285750">
              <a:spcAft>
                <a:spcPts val="0"/>
              </a:spcAft>
              <a:buFont typeface="Courier New" panose="02070309020205020404" pitchFamily="49" charset="0"/>
              <a:buChar char="o"/>
            </a:pPr>
            <a:r>
              <a:rPr lang="pl-PL" sz="900" dirty="0">
                <a:effectLst/>
                <a:latin typeface="Arial" panose="020B0604020202020204" pitchFamily="34" charset="0"/>
                <a:ea typeface="Calibri" panose="020F0502020204030204" pitchFamily="34" charset="0"/>
                <a:cs typeface="Times New Roman" panose="02020603050405020304" pitchFamily="18" charset="0"/>
              </a:rPr>
              <a:t>rejon stacji Warszawa Śródmieście z łącznikiem do metra</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90170" lvl="1" indent="-285750">
              <a:spcAft>
                <a:spcPts val="0"/>
              </a:spcAft>
              <a:buFont typeface="Courier New" panose="02070309020205020404" pitchFamily="49" charset="0"/>
              <a:buChar char="o"/>
            </a:pPr>
            <a:r>
              <a:rPr lang="pl-PL" sz="900" dirty="0">
                <a:effectLst/>
                <a:latin typeface="Arial" panose="020B0604020202020204" pitchFamily="34" charset="0"/>
                <a:ea typeface="Calibri" panose="020F0502020204030204" pitchFamily="34" charset="0"/>
                <a:cs typeface="Times New Roman" panose="02020603050405020304" pitchFamily="18" charset="0"/>
              </a:rPr>
              <a:t>rejon ronda de Gaulle’a</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90170" lvl="1" indent="-285750">
              <a:spcAft>
                <a:spcPts val="0"/>
              </a:spcAft>
              <a:buFont typeface="Courier New" panose="02070309020205020404" pitchFamily="49" charset="0"/>
              <a:buChar char="o"/>
            </a:pPr>
            <a:r>
              <a:rPr lang="pl-PL" sz="900" dirty="0">
                <a:effectLst/>
                <a:latin typeface="Arial" panose="020B0604020202020204" pitchFamily="34" charset="0"/>
                <a:ea typeface="Calibri" panose="020F0502020204030204" pitchFamily="34" charset="0"/>
                <a:cs typeface="Times New Roman" panose="02020603050405020304" pitchFamily="18" charset="0"/>
              </a:rPr>
              <a:t>rejon ul. Solec i Wybrzeże Kościuszkowskie –  połączenie z obszarem Powiśla i bulwarami wiślanymi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90170" lvl="1" indent="-285750">
              <a:spcAft>
                <a:spcPts val="0"/>
              </a:spcAft>
              <a:buFont typeface="Courier New" panose="02070309020205020404" pitchFamily="49" charset="0"/>
              <a:buChar char="o"/>
            </a:pPr>
            <a:r>
              <a:rPr lang="pl-PL" sz="900" dirty="0">
                <a:effectLst/>
                <a:latin typeface="Arial" panose="020B0604020202020204" pitchFamily="34" charset="0"/>
                <a:ea typeface="Calibri" panose="020F0502020204030204" pitchFamily="34" charset="0"/>
                <a:cs typeface="Times New Roman" panose="02020603050405020304" pitchFamily="18" charset="0"/>
              </a:rPr>
              <a:t>Warszawa Wschodnia – ul. Tysiąclecia - planowana III linia metra</a:t>
            </a:r>
          </a:p>
          <a:p>
            <a:pPr marL="457200" marR="9017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pl-PL" sz="1800" b="1" dirty="0">
                <a:effectLst/>
                <a:latin typeface="Arial" panose="020B0604020202020204" pitchFamily="34" charset="0"/>
                <a:ea typeface="Calibri" panose="020F0502020204030204" pitchFamily="34" charset="0"/>
                <a:cs typeface="Times New Roman" panose="02020603050405020304" pitchFamily="18" charset="0"/>
              </a:rPr>
              <a:t>DBAŁOŚĆ O ZABYTKI </a:t>
            </a:r>
            <a:r>
              <a:rPr lang="pl-PL" sz="1800" dirty="0">
                <a:effectLst/>
                <a:latin typeface="Arial" panose="020B0604020202020204" pitchFamily="34" charset="0"/>
                <a:ea typeface="Calibri" panose="020F0502020204030204" pitchFamily="34" charset="0"/>
                <a:cs typeface="Times New Roman" panose="02020603050405020304" pitchFamily="18" charset="0"/>
              </a:rPr>
              <a:t>zachowanie/odtworzenie/relokacja zabytkowych obiektów i elementów infrastruktury – pawilony Ochota, Śródmieście, Powiśle, mozaiki Wojciecha </a:t>
            </a:r>
            <a:r>
              <a:rPr lang="pl-PL" sz="1800" dirty="0" err="1">
                <a:effectLst/>
                <a:latin typeface="Arial" panose="020B0604020202020204" pitchFamily="34" charset="0"/>
                <a:ea typeface="Calibri" panose="020F0502020204030204" pitchFamily="34" charset="0"/>
                <a:cs typeface="Times New Roman" panose="02020603050405020304" pitchFamily="18" charset="0"/>
              </a:rPr>
              <a:t>Fangora</a:t>
            </a:r>
            <a:r>
              <a:rPr lang="pl-PL" sz="1800" dirty="0">
                <a:effectLst/>
                <a:latin typeface="Arial" panose="020B0604020202020204" pitchFamily="34" charset="0"/>
                <a:ea typeface="Calibri" panose="020F0502020204030204" pitchFamily="34" charset="0"/>
                <a:cs typeface="Times New Roman" panose="02020603050405020304" pitchFamily="18" charset="0"/>
              </a:rPr>
              <a:t>, wiadukty kolejowe na Powiślu i Pradze oraz most średnicowy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48" name="Symbol zastępczy numeru slajdu 3">
            <a:extLst>
              <a:ext uri="{FF2B5EF4-FFF2-40B4-BE49-F238E27FC236}">
                <a16:creationId xmlns:a16="http://schemas.microsoft.com/office/drawing/2014/main" id="{934A784C-DC89-F607-DDAF-3EA9B64CDA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211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EA2D-7362-5CD4-9A68-B4D2C16A29AD}"/>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138E452E-A5A3-9012-142D-4B7C4BE754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D8123B43-D65A-405A-8712-3C375826C0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u="sng" dirty="0"/>
              <a:t>Ciekawostki / rys historyczny</a:t>
            </a:r>
            <a:endParaRPr lang="en-US" dirty="0"/>
          </a:p>
          <a:p>
            <a:pPr marL="171450" indent="-171450">
              <a:buFont typeface="Arial"/>
              <a:buChar char="•"/>
            </a:pPr>
            <a:r>
              <a:rPr lang="pl-PL" dirty="0">
                <a:latin typeface="Raleway"/>
              </a:rPr>
              <a:t>Przystanek Warszawa Wawer pierwotnie został wzniesiony w 1936 r. jako część linii otwocko-grodziskiej. Podczas II Wojny Światowej został zniszczony wraz z tunelem. W latach 1959 – 1961 został odbudowany, zachowaniem szczególnej troski o oryginalne elementy. Niedawno zabezpieczono i ponownie zamontowano oryginalne kafelki i kostkę bazaltową z lat 30.</a:t>
            </a:r>
          </a:p>
          <a:p>
            <a:pPr marL="171450" indent="-171450">
              <a:buFont typeface="Arial"/>
              <a:buChar char="•"/>
            </a:pPr>
            <a:r>
              <a:rPr lang="pl-PL" dirty="0">
                <a:latin typeface="Raleway"/>
              </a:rPr>
              <a:t>zostały zamontowane odtworzone drewniane poręcze, które swoim kształtem nawiązują do oryginalnych elementów.</a:t>
            </a:r>
          </a:p>
        </p:txBody>
      </p:sp>
      <p:sp>
        <p:nvSpPr>
          <p:cNvPr id="6148" name="Symbol zastępczy numeru slajdu 3">
            <a:extLst>
              <a:ext uri="{FF2B5EF4-FFF2-40B4-BE49-F238E27FC236}">
                <a16:creationId xmlns:a16="http://schemas.microsoft.com/office/drawing/2014/main" id="{C7691BC7-EEA9-F573-0621-055E94BF2F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619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8587-28BB-59DC-2363-7458C8CF3556}"/>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C2EE2980-FFA7-5518-608A-7805C58663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6488A5BA-58E5-89F9-F67A-668BC3D110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algn="just"/>
            <a:r>
              <a:rPr lang="pl-PL" sz="1200" u="sng" dirty="0">
                <a:effectLst/>
                <a:latin typeface="Arial" panose="020B0604020202020204" pitchFamily="34" charset="0"/>
                <a:ea typeface="Calibri" panose="020F0502020204030204" pitchFamily="34" charset="0"/>
                <a:cs typeface="Times New Roman" panose="02020603050405020304" pitchFamily="18" charset="0"/>
              </a:rPr>
              <a:t>status:</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pl-PL" sz="1200" dirty="0">
                <a:effectLst/>
                <a:latin typeface="Arial" panose="020B0604020202020204" pitchFamily="34" charset="0"/>
                <a:ea typeface="Calibri" panose="020F0502020204030204" pitchFamily="34" charset="0"/>
                <a:cs typeface="Times New Roman" panose="02020603050405020304" pitchFamily="18" charset="0"/>
              </a:rPr>
              <a:t>ogłoszenia postępowania na roboty: 4 X 2024 r.</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pl-PL" sz="1200" dirty="0">
                <a:effectLst/>
                <a:latin typeface="Arial" panose="020B0604020202020204" pitchFamily="34" charset="0"/>
                <a:ea typeface="Calibri" panose="020F0502020204030204" pitchFamily="34" charset="0"/>
                <a:cs typeface="Times New Roman" panose="02020603050405020304" pitchFamily="18" charset="0"/>
              </a:rPr>
              <a:t>planowany termin podpisania umowy z Wykonawcą: 08.2025 r.</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pl-PL" sz="1200" dirty="0">
                <a:effectLst/>
                <a:latin typeface="Arial" panose="020B0604020202020204" pitchFamily="34" charset="0"/>
                <a:ea typeface="Calibri" panose="020F0502020204030204" pitchFamily="34" charset="0"/>
                <a:cs typeface="Times New Roman" panose="02020603050405020304" pitchFamily="18" charset="0"/>
              </a:rPr>
              <a:t>planowany termin zakończenia umowy: III.2029 r. (34 m-ce roboty i 10 m-</a:t>
            </a:r>
            <a:r>
              <a:rPr lang="pl-PL" sz="1200" dirty="0" err="1">
                <a:effectLst/>
                <a:latin typeface="Arial" panose="020B0604020202020204" pitchFamily="34" charset="0"/>
                <a:ea typeface="Calibri" panose="020F0502020204030204" pitchFamily="34" charset="0"/>
                <a:cs typeface="Times New Roman" panose="02020603050405020304" pitchFamily="18" charset="0"/>
              </a:rPr>
              <a:t>cy</a:t>
            </a:r>
            <a:r>
              <a:rPr lang="pl-PL" sz="1200" dirty="0">
                <a:effectLst/>
                <a:latin typeface="Arial" panose="020B0604020202020204" pitchFamily="34" charset="0"/>
                <a:ea typeface="Calibri" panose="020F0502020204030204" pitchFamily="34" charset="0"/>
                <a:cs typeface="Times New Roman" panose="02020603050405020304" pitchFamily="18" charset="0"/>
              </a:rPr>
              <a:t> na uzyskanie </a:t>
            </a:r>
            <a:r>
              <a:rPr lang="pl-PL" sz="1200" dirty="0" err="1">
                <a:effectLst/>
                <a:latin typeface="Arial" panose="020B0604020202020204" pitchFamily="34" charset="0"/>
                <a:ea typeface="Calibri" panose="020F0502020204030204" pitchFamily="34" charset="0"/>
                <a:cs typeface="Times New Roman" panose="02020603050405020304" pitchFamily="18" charset="0"/>
              </a:rPr>
              <a:t>dopuszczeń</a:t>
            </a:r>
            <a:r>
              <a:rPr lang="pl-PL" sz="1200" dirty="0">
                <a:effectLst/>
                <a:latin typeface="Arial" panose="020B0604020202020204" pitchFamily="34" charset="0"/>
                <a:ea typeface="Calibri" panose="020F0502020204030204" pitchFamily="34" charset="0"/>
                <a:cs typeface="Times New Roman" panose="02020603050405020304" pitchFamily="18" charset="0"/>
              </a:rPr>
              <a:t> do eksploatacji). </a:t>
            </a:r>
          </a:p>
          <a:p>
            <a:pPr marL="0" lvl="0" indent="0" algn="just">
              <a:buFont typeface="Symbol" panose="05050102010706020507" pitchFamily="18" charset="2"/>
              <a:buNone/>
            </a:pPr>
            <a:r>
              <a:rPr lang="pl-PL" sz="1200" dirty="0">
                <a:effectLst/>
                <a:latin typeface="Arial" panose="020B0604020202020204" pitchFamily="34" charset="0"/>
                <a:ea typeface="Calibri" panose="020F0502020204030204" pitchFamily="34" charset="0"/>
                <a:cs typeface="Times New Roman" panose="02020603050405020304" pitchFamily="18" charset="0"/>
              </a:rPr>
              <a:t>ZAKRES:</a:t>
            </a:r>
          </a:p>
          <a:p>
            <a:pPr marL="0" marR="0" lvl="0" indent="0" algn="just"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pl-PL" sz="1200" dirty="0">
                <a:latin typeface="Montserrat"/>
              </a:rPr>
              <a:t>budowa łącznie 20 podziemnych przejść dla pieszych, w tym 6 w lokalizacjach wskazanych przez lokalne samorządy (4 na terenie dzielnicy Wawer i 2 na terenie Józefowa);</a:t>
            </a:r>
          </a:p>
          <a:p>
            <a:pPr marL="285750" indent="-285750">
              <a:lnSpc>
                <a:spcPct val="125000"/>
              </a:lnSpc>
              <a:buFont typeface="Arial" panose="020B0604020202020204" pitchFamily="34" charset="0"/>
              <a:buChar char="•"/>
              <a:defRPr/>
            </a:pPr>
            <a:r>
              <a:rPr lang="pl-PL" sz="1200" dirty="0">
                <a:latin typeface="Montserrat"/>
              </a:rPr>
              <a:t>Przejścia niezwiązane z obsługą pasażerów:</a:t>
            </a:r>
          </a:p>
          <a:p>
            <a:pPr marL="285750" indent="-285750">
              <a:lnSpc>
                <a:spcPct val="125000"/>
              </a:lnSpc>
              <a:buFont typeface="Arial" panose="020B0604020202020204" pitchFamily="34" charset="0"/>
              <a:buChar char="•"/>
              <a:defRPr/>
            </a:pPr>
            <a:r>
              <a:rPr lang="pl-PL" sz="1200" dirty="0">
                <a:latin typeface="Montserrat"/>
              </a:rPr>
              <a:t>	ul. Patriotów/Odeska (wskazane przez Samorząd Wawra)</a:t>
            </a:r>
          </a:p>
          <a:p>
            <a:pPr marL="285750" indent="-285750">
              <a:lnSpc>
                <a:spcPct val="125000"/>
              </a:lnSpc>
              <a:buFont typeface="Arial" panose="020B0604020202020204" pitchFamily="34" charset="0"/>
              <a:buChar char="•"/>
              <a:defRPr/>
            </a:pPr>
            <a:r>
              <a:rPr lang="pl-PL" sz="1200" dirty="0">
                <a:latin typeface="Montserrat"/>
              </a:rPr>
              <a:t>	ul. Patriotów/Wielowiejska (wskazane przez Samorząd Wawra)</a:t>
            </a:r>
          </a:p>
          <a:p>
            <a:pPr marL="285750" indent="-285750">
              <a:lnSpc>
                <a:spcPct val="125000"/>
              </a:lnSpc>
              <a:buFont typeface="Arial" panose="020B0604020202020204" pitchFamily="34" charset="0"/>
              <a:buChar char="•"/>
              <a:defRPr/>
            </a:pPr>
            <a:r>
              <a:rPr lang="pl-PL" sz="1200" dirty="0">
                <a:latin typeface="Montserrat"/>
              </a:rPr>
              <a:t>	ul. </a:t>
            </a:r>
            <a:r>
              <a:rPr lang="pl-PL" sz="1200" dirty="0" err="1">
                <a:latin typeface="Montserrat"/>
              </a:rPr>
              <a:t>Halna</a:t>
            </a:r>
            <a:r>
              <a:rPr lang="pl-PL" sz="1200" dirty="0">
                <a:latin typeface="Montserrat"/>
              </a:rPr>
              <a:t>/Gruntowa (wskazane przez Samorząd Wawra)</a:t>
            </a:r>
          </a:p>
          <a:p>
            <a:pPr marL="285750" indent="-285750">
              <a:lnSpc>
                <a:spcPct val="125000"/>
              </a:lnSpc>
              <a:buFont typeface="Arial" panose="020B0604020202020204" pitchFamily="34" charset="0"/>
              <a:buChar char="•"/>
              <a:defRPr/>
            </a:pPr>
            <a:r>
              <a:rPr lang="pl-PL" sz="1200" dirty="0">
                <a:latin typeface="Montserrat"/>
              </a:rPr>
              <a:t>	ul. Patriotów/Michalinki (wskazane przez Samorząd Wawra)</a:t>
            </a:r>
          </a:p>
          <a:p>
            <a:pPr marL="285750" indent="-285750">
              <a:lnSpc>
                <a:spcPct val="125000"/>
              </a:lnSpc>
              <a:buFont typeface="Arial" panose="020B0604020202020204" pitchFamily="34" charset="0"/>
              <a:buChar char="•"/>
              <a:defRPr/>
            </a:pPr>
            <a:r>
              <a:rPr lang="pl-PL" sz="1200" dirty="0">
                <a:latin typeface="Montserrat"/>
              </a:rPr>
              <a:t>	w okolicy ul. Cicha – Matejki (wskazane przez Samorząd Józefowa)</a:t>
            </a:r>
          </a:p>
          <a:p>
            <a:pPr marL="285750" indent="-285750">
              <a:lnSpc>
                <a:spcPct val="125000"/>
              </a:lnSpc>
              <a:buFont typeface="Arial" panose="020B0604020202020204" pitchFamily="34" charset="0"/>
              <a:buChar char="•"/>
              <a:defRPr/>
            </a:pPr>
            <a:r>
              <a:rPr lang="pl-PL" sz="1200" dirty="0">
                <a:latin typeface="Montserrat"/>
              </a:rPr>
              <a:t>	okolice ul. Wroniej (wskazane przez Samorząd Józefowa)</a:t>
            </a:r>
          </a:p>
          <a:p>
            <a:pPr marL="285750" indent="-285750">
              <a:lnSpc>
                <a:spcPct val="125000"/>
              </a:lnSpc>
              <a:buFont typeface="Arial" panose="020B0604020202020204" pitchFamily="34" charset="0"/>
              <a:buChar char="•"/>
              <a:defRPr/>
            </a:pPr>
            <a:r>
              <a:rPr lang="pl-PL" sz="1200" dirty="0">
                <a:latin typeface="Montserrat"/>
              </a:rPr>
              <a:t>	ul. Montażowa (obecnie przejście kat E)</a:t>
            </a:r>
          </a:p>
          <a:p>
            <a:pPr marL="285750" indent="-285750">
              <a:lnSpc>
                <a:spcPct val="125000"/>
              </a:lnSpc>
              <a:buFont typeface="Arial" panose="020B0604020202020204" pitchFamily="34" charset="0"/>
              <a:buChar char="•"/>
              <a:defRPr/>
            </a:pPr>
            <a:r>
              <a:rPr lang="pl-PL" sz="1200" dirty="0">
                <a:latin typeface="Montserrat"/>
              </a:rPr>
              <a:t>	13 przejść na perony od p.o. Warszawa Anin do p.o. Świder</a:t>
            </a:r>
          </a:p>
          <a:p>
            <a:pPr marL="285750" indent="-285750">
              <a:lnSpc>
                <a:spcPct val="125000"/>
              </a:lnSpc>
              <a:buFont typeface="Arial" panose="020B0604020202020204" pitchFamily="34" charset="0"/>
              <a:buChar char="•"/>
              <a:defRPr/>
            </a:pPr>
            <a:r>
              <a:rPr lang="pl-PL" sz="1200" dirty="0">
                <a:latin typeface="Montserrat"/>
              </a:rPr>
              <a:t>•	przebudowa istniejącego podziemnego przejścia na stacji Warszawa Falenica</a:t>
            </a:r>
          </a:p>
          <a:p>
            <a:pPr marL="285750" indent="-285750">
              <a:lnSpc>
                <a:spcPct val="125000"/>
              </a:lnSpc>
              <a:buFont typeface="Arial" panose="020B0604020202020204" pitchFamily="34" charset="0"/>
              <a:buChar char="•"/>
              <a:defRPr/>
            </a:pPr>
            <a:r>
              <a:rPr lang="pl-PL" sz="1200" dirty="0">
                <a:latin typeface="Montserrat"/>
              </a:rPr>
              <a:t>likwidacja przejazdów kolejowo –drogowych i budowa skrzyżowań bezkolizyjnych:</a:t>
            </a:r>
          </a:p>
          <a:p>
            <a:pPr marL="285750" indent="-285750">
              <a:lnSpc>
                <a:spcPct val="125000"/>
              </a:lnSpc>
              <a:buFont typeface="Arial" panose="020B0604020202020204" pitchFamily="34" charset="0"/>
              <a:buChar char="•"/>
              <a:defRPr/>
            </a:pPr>
            <a:r>
              <a:rPr lang="pl-PL" sz="1200" dirty="0">
                <a:latin typeface="Montserrat"/>
              </a:rPr>
              <a:t>•	Przejazd w Radości ul. Panny Wodnej – Izbicka (dzielnica Wawer) zastąpiony zostanie tunelem drogowym pod linią kolejową - w dotychczasowej lokalizacji;</a:t>
            </a:r>
          </a:p>
          <a:p>
            <a:pPr marL="285750" indent="-285750">
              <a:lnSpc>
                <a:spcPct val="125000"/>
              </a:lnSpc>
              <a:buFont typeface="Arial" panose="020B0604020202020204" pitchFamily="34" charset="0"/>
              <a:buChar char="•"/>
              <a:defRPr/>
            </a:pPr>
            <a:r>
              <a:rPr lang="pl-PL" sz="1200" dirty="0">
                <a:latin typeface="Montserrat"/>
              </a:rPr>
              <a:t>•	Przejazd w Falenicy ul. Walcownicza – </a:t>
            </a:r>
            <a:r>
              <a:rPr lang="pl-PL" sz="1200" dirty="0" err="1">
                <a:latin typeface="Montserrat"/>
              </a:rPr>
              <a:t>Bysławska</a:t>
            </a:r>
            <a:r>
              <a:rPr lang="pl-PL" sz="1200" dirty="0">
                <a:latin typeface="Montserrat"/>
              </a:rPr>
              <a:t> (dzielnica Wawer) zastąpiony zostanie tunelem drogowym pod linią kolejową - w dotychczasowej lokalizacji;</a:t>
            </a:r>
          </a:p>
          <a:p>
            <a:pPr marL="285750" indent="-285750">
              <a:lnSpc>
                <a:spcPct val="125000"/>
              </a:lnSpc>
              <a:buFont typeface="Arial" panose="020B0604020202020204" pitchFamily="34" charset="0"/>
              <a:buChar char="•"/>
              <a:defRPr/>
            </a:pPr>
            <a:r>
              <a:rPr lang="pl-PL" sz="1200" dirty="0">
                <a:latin typeface="Montserrat"/>
              </a:rPr>
              <a:t>•	przejazd w Michalinie ul. Graniczna/Sikorskiego (gmina Józefów) zastąpiony zostanie wiaduktem drogowym nad linia kolejową w ul. Werbeny – Brucknera (pogranicze Warszawy i Józefów);</a:t>
            </a:r>
          </a:p>
          <a:p>
            <a:pPr marL="285750" indent="-285750">
              <a:lnSpc>
                <a:spcPct val="125000"/>
              </a:lnSpc>
              <a:buFont typeface="Arial" panose="020B0604020202020204" pitchFamily="34" charset="0"/>
              <a:buChar char="•"/>
              <a:defRPr/>
            </a:pPr>
            <a:r>
              <a:rPr lang="pl-PL" sz="1200" dirty="0">
                <a:latin typeface="Montserrat"/>
              </a:rPr>
              <a:t>•	przejazd w Józefowie ul. Skłodowskiej – Polna zastąpiony zostanie tunelem drogowym pod linią kolejową w okolicy ul. Cicha – Matejki;</a:t>
            </a:r>
          </a:p>
          <a:p>
            <a:pPr marL="0" indent="0">
              <a:lnSpc>
                <a:spcPct val="125000"/>
              </a:lnSpc>
              <a:buFont typeface="Arial" panose="020B0604020202020204" pitchFamily="34" charset="0"/>
              <a:buNone/>
              <a:defRPr/>
            </a:pPr>
            <a:endParaRPr lang="pl-PL" sz="1200" dirty="0">
              <a:latin typeface="Montserrat"/>
            </a:endParaRPr>
          </a:p>
          <a:p>
            <a:pPr marL="0" lvl="0" indent="0" algn="just">
              <a:buFont typeface="Symbol" panose="05050102010706020507" pitchFamily="18" charset="2"/>
              <a:buNone/>
            </a:pP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8D4065C0-1C3D-EFF0-8363-4EAEE0423D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056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FF51-6229-5A61-0D6B-7659603380F4}"/>
            </a:ext>
          </a:extLst>
        </p:cNvPr>
        <p:cNvGrpSpPr/>
        <p:nvPr/>
      </p:nvGrpSpPr>
      <p:grpSpPr>
        <a:xfrm>
          <a:off x="0" y="0"/>
          <a:ext cx="0" cy="0"/>
          <a:chOff x="0" y="0"/>
          <a:chExt cx="0" cy="0"/>
        </a:xfrm>
      </p:grpSpPr>
      <p:sp>
        <p:nvSpPr>
          <p:cNvPr id="6146" name="Symbol zastępczy obrazu slajdu 1">
            <a:extLst>
              <a:ext uri="{FF2B5EF4-FFF2-40B4-BE49-F238E27FC236}">
                <a16:creationId xmlns:a16="http://schemas.microsoft.com/office/drawing/2014/main" id="{00794E4A-F80F-4085-7268-DA646FF53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ymbol zastępczy notatek 2">
            <a:extLst>
              <a:ext uri="{FF2B5EF4-FFF2-40B4-BE49-F238E27FC236}">
                <a16:creationId xmlns:a16="http://schemas.microsoft.com/office/drawing/2014/main" id="{AE2D253F-7621-B6FC-B4E6-B4E1DDE4AD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pl-PL" sz="1200" dirty="0">
                <a:effectLst/>
                <a:latin typeface="Arial"/>
                <a:ea typeface="Times New Roman" panose="02020603050405020304" pitchFamily="18" charset="0"/>
                <a:cs typeface="Arial"/>
              </a:rPr>
              <a:t>Roboty zostały podzielone na dwa odcinki realizacyjne tj. Skierniewice – Czachówek Wschodni oraz Czachówek Wschodni – Pilawa</a:t>
            </a:r>
            <a:endParaRPr lang="pl-PL" sz="1200" b="1" dirty="0">
              <a:solidFill>
                <a:srgbClr val="2E74B5"/>
              </a:solidFill>
              <a:effectLst/>
              <a:latin typeface="Arial"/>
              <a:ea typeface="Times New Roman" panose="02020603050405020304" pitchFamily="18" charset="0"/>
              <a:cs typeface="Arial"/>
            </a:endParaRPr>
          </a:p>
          <a:p>
            <a:pPr eaLnBrk="1" hangingPunct="1">
              <a:spcBef>
                <a:spcPct val="0"/>
              </a:spcBef>
            </a:pPr>
            <a:endParaRPr lang="pl-PL" altLang="pl-PL" dirty="0"/>
          </a:p>
        </p:txBody>
      </p:sp>
      <p:sp>
        <p:nvSpPr>
          <p:cNvPr id="6148" name="Symbol zastępczy numeru slajdu 3">
            <a:extLst>
              <a:ext uri="{FF2B5EF4-FFF2-40B4-BE49-F238E27FC236}">
                <a16:creationId xmlns:a16="http://schemas.microsoft.com/office/drawing/2014/main" id="{63245253-FF24-D1E4-42C2-F59E052A0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3F861-47D4-443B-9483-4FCB84BADA28}" type="slidenum">
              <a:rPr kumimoji="0" lang="pl-PL" altLang="pl-P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pl-PL" altLang="pl-P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15897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id="{DC887139-D742-476C-B440-8F2E26E982B2}"/>
              </a:ext>
            </a:extLst>
          </p:cNvPr>
          <p:cNvSpPr>
            <a:spLocks noGrp="1"/>
          </p:cNvSpPr>
          <p:nvPr>
            <p:ph type="dt" sz="half" idx="10"/>
          </p:nvPr>
        </p:nvSpPr>
        <p:spPr/>
        <p:txBody>
          <a:bodyPr/>
          <a:lstStyle>
            <a:lvl1pPr>
              <a:defRPr/>
            </a:lvl1pPr>
          </a:lstStyle>
          <a:p>
            <a:pPr>
              <a:defRPr/>
            </a:pPr>
            <a:fld id="{6737DE52-AC9D-4DAC-BEA5-7DD599006C72}" type="datetimeFigureOut">
              <a:rPr lang="pl-PL"/>
              <a:pPr>
                <a:defRPr/>
              </a:pPr>
              <a:t>17.06.2025</a:t>
            </a:fld>
            <a:endParaRPr lang="pl-PL"/>
          </a:p>
        </p:txBody>
      </p:sp>
      <p:sp>
        <p:nvSpPr>
          <p:cNvPr id="5" name="Symbol zastępczy stopki 4">
            <a:extLst>
              <a:ext uri="{FF2B5EF4-FFF2-40B4-BE49-F238E27FC236}">
                <a16:creationId xmlns:a16="http://schemas.microsoft.com/office/drawing/2014/main" id="{BC9FD5E0-48D7-4927-8E02-ED5D6CA370EE}"/>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9FE0294D-42C2-4D33-947D-8B58C120E5E9}"/>
              </a:ext>
            </a:extLst>
          </p:cNvPr>
          <p:cNvSpPr>
            <a:spLocks noGrp="1"/>
          </p:cNvSpPr>
          <p:nvPr>
            <p:ph type="sldNum" sz="quarter" idx="12"/>
          </p:nvPr>
        </p:nvSpPr>
        <p:spPr/>
        <p:txBody>
          <a:bodyPr/>
          <a:lstStyle>
            <a:lvl1pPr>
              <a:defRPr/>
            </a:lvl1pPr>
          </a:lstStyle>
          <a:p>
            <a:fld id="{57D1D12D-9BFF-40B6-BAE2-3C7616BE26DB}" type="slidenum">
              <a:rPr lang="pl-PL" altLang="pl-PL"/>
              <a:pPr/>
              <a:t>‹#›</a:t>
            </a:fld>
            <a:endParaRPr lang="pl-PL" altLang="pl-PL"/>
          </a:p>
        </p:txBody>
      </p:sp>
    </p:spTree>
    <p:extLst>
      <p:ext uri="{BB962C8B-B14F-4D97-AF65-F5344CB8AC3E}">
        <p14:creationId xmlns:p14="http://schemas.microsoft.com/office/powerpoint/2010/main" val="2258333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7F084630-0E17-4750-A55D-259CDF8E4EDB}"/>
              </a:ext>
            </a:extLst>
          </p:cNvPr>
          <p:cNvSpPr txBox="1">
            <a:spLocks noChangeArrowheads="1"/>
          </p:cNvSpPr>
          <p:nvPr userDrawn="1"/>
        </p:nvSpPr>
        <p:spPr bwMode="auto">
          <a:xfrm>
            <a:off x="10896600" y="6381750"/>
            <a:ext cx="960438" cy="276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F142E0F-6DFC-4F56-A048-5D42F1D0FB62}" type="slidenum">
              <a:rPr lang="pl-PL" altLang="pl-PL" sz="1200">
                <a:latin typeface="Arial" panose="020B0604020202020204" pitchFamily="34" charset="0"/>
                <a:cs typeface="Arial" panose="020B0604020202020204" pitchFamily="34" charset="0"/>
              </a:rPr>
              <a:pPr algn="r" eaLnBrk="1" hangingPunct="1"/>
              <a:t>‹#›</a:t>
            </a:fld>
            <a:endParaRPr lang="pl-PL" altLang="pl-PL"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249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id="{F14680B6-9AB7-96E9-04B8-FAA155675120}"/>
              </a:ext>
            </a:extLst>
          </p:cNvPr>
          <p:cNvSpPr>
            <a:spLocks noGrp="1"/>
          </p:cNvSpPr>
          <p:nvPr>
            <p:ph type="dt" sz="half" idx="10"/>
          </p:nvPr>
        </p:nvSpPr>
        <p:spPr/>
        <p:txBody>
          <a:bodyPr/>
          <a:lstStyle>
            <a:lvl1pPr>
              <a:defRPr/>
            </a:lvl1pPr>
          </a:lstStyle>
          <a:p>
            <a:pPr>
              <a:defRPr/>
            </a:pPr>
            <a:fld id="{48C4E326-B369-46CF-A640-86C654595CEA}" type="datetimeFigureOut">
              <a:rPr lang="pl-PL"/>
              <a:pPr>
                <a:defRPr/>
              </a:pPr>
              <a:t>17.06.2025</a:t>
            </a:fld>
            <a:endParaRPr lang="pl-PL"/>
          </a:p>
        </p:txBody>
      </p:sp>
      <p:sp>
        <p:nvSpPr>
          <p:cNvPr id="5" name="Symbol zastępczy stopki 4">
            <a:extLst>
              <a:ext uri="{FF2B5EF4-FFF2-40B4-BE49-F238E27FC236}">
                <a16:creationId xmlns:a16="http://schemas.microsoft.com/office/drawing/2014/main" id="{D87F0674-C36E-EEB5-2C7C-D7D2B5DC3A00}"/>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D5A38DD1-450D-6E95-F41B-367D458A3F1B}"/>
              </a:ext>
            </a:extLst>
          </p:cNvPr>
          <p:cNvSpPr>
            <a:spLocks noGrp="1"/>
          </p:cNvSpPr>
          <p:nvPr>
            <p:ph type="sldNum" sz="quarter" idx="12"/>
          </p:nvPr>
        </p:nvSpPr>
        <p:spPr/>
        <p:txBody>
          <a:bodyPr/>
          <a:lstStyle>
            <a:lvl1pPr>
              <a:defRPr/>
            </a:lvl1pPr>
          </a:lstStyle>
          <a:p>
            <a:fld id="{AD5A5254-D986-4893-8889-9B9F83F1C41D}" type="slidenum">
              <a:rPr lang="pl-PL" altLang="pl-PL"/>
              <a:pPr/>
              <a:t>‹#›</a:t>
            </a:fld>
            <a:endParaRPr lang="pl-PL" altLang="pl-PL"/>
          </a:p>
        </p:txBody>
      </p:sp>
    </p:spTree>
    <p:extLst>
      <p:ext uri="{BB962C8B-B14F-4D97-AF65-F5344CB8AC3E}">
        <p14:creationId xmlns:p14="http://schemas.microsoft.com/office/powerpoint/2010/main" val="3526334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ytuł i zawartość">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A35FEC7-4C37-6820-6258-D89A4D6ACDEB}"/>
              </a:ext>
            </a:extLst>
          </p:cNvPr>
          <p:cNvSpPr txBox="1">
            <a:spLocks noChangeArrowheads="1"/>
          </p:cNvSpPr>
          <p:nvPr/>
        </p:nvSpPr>
        <p:spPr bwMode="auto">
          <a:xfrm>
            <a:off x="10896600" y="6381750"/>
            <a:ext cx="960438" cy="276225"/>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2C1AC75E-016A-40A4-AE57-65D2333BDF18}" type="slidenum">
              <a:rPr lang="pl-PL" altLang="pl-PL" sz="1200">
                <a:latin typeface="Arial" panose="020B0604020202020204" pitchFamily="34" charset="0"/>
              </a:rPr>
              <a:pPr algn="r" eaLnBrk="1" hangingPunct="1"/>
              <a:t>‹#›</a:t>
            </a:fld>
            <a:endParaRPr lang="pl-PL" altLang="pl-PL" sz="1200">
              <a:latin typeface="Arial" panose="020B0604020202020204" pitchFamily="34" charset="0"/>
            </a:endParaRPr>
          </a:p>
        </p:txBody>
      </p:sp>
      <p:sp>
        <p:nvSpPr>
          <p:cNvPr id="3" name="pole tekstowe 2">
            <a:extLst>
              <a:ext uri="{FF2B5EF4-FFF2-40B4-BE49-F238E27FC236}">
                <a16:creationId xmlns:a16="http://schemas.microsoft.com/office/drawing/2014/main" id="{0387F443-5CB0-A432-A5DE-1133354E165F}"/>
              </a:ext>
            </a:extLst>
          </p:cNvPr>
          <p:cNvSpPr txBox="1">
            <a:spLocks noChangeArrowheads="1"/>
          </p:cNvSpPr>
          <p:nvPr userDrawn="1"/>
        </p:nvSpPr>
        <p:spPr bwMode="auto">
          <a:xfrm>
            <a:off x="10896600" y="6381750"/>
            <a:ext cx="960438" cy="276225"/>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DB81CC10-E16A-490F-BABC-4B34FBFF3F30}" type="slidenum">
              <a:rPr lang="pl-PL" altLang="pl-PL" sz="1200">
                <a:latin typeface="Arial" panose="020B0604020202020204" pitchFamily="34" charset="0"/>
              </a:rPr>
              <a:pPr algn="r" eaLnBrk="1" hangingPunct="1"/>
              <a:t>‹#›</a:t>
            </a:fld>
            <a:endParaRPr lang="pl-PL" altLang="pl-PL" sz="1200">
              <a:latin typeface="Arial" panose="020B0604020202020204" pitchFamily="34" charset="0"/>
            </a:endParaRPr>
          </a:p>
        </p:txBody>
      </p:sp>
    </p:spTree>
    <p:extLst>
      <p:ext uri="{BB962C8B-B14F-4D97-AF65-F5344CB8AC3E}">
        <p14:creationId xmlns:p14="http://schemas.microsoft.com/office/powerpoint/2010/main" val="40055406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2EFF81C5-FD4E-41B6-A7DE-15A200856FD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55E82D8C-93BA-405E-B2E2-6EC2EFD35563}"/>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F2CBB260-8933-4B7B-850B-B30A239C2E2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3EEB6C5-745C-424B-9CD2-95A05AEE73E5}" type="datetimeFigureOut">
              <a:rPr lang="pl-PL"/>
              <a:pPr>
                <a:defRPr/>
              </a:pPr>
              <a:t>17.06.2025</a:t>
            </a:fld>
            <a:endParaRPr lang="pl-PL"/>
          </a:p>
        </p:txBody>
      </p:sp>
      <p:sp>
        <p:nvSpPr>
          <p:cNvPr id="5" name="Symbol zastępczy stopki 4">
            <a:extLst>
              <a:ext uri="{FF2B5EF4-FFF2-40B4-BE49-F238E27FC236}">
                <a16:creationId xmlns:a16="http://schemas.microsoft.com/office/drawing/2014/main" id="{01F7BD34-C068-4930-B560-E223CE28F31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pl-PL"/>
          </a:p>
        </p:txBody>
      </p:sp>
      <p:sp>
        <p:nvSpPr>
          <p:cNvPr id="6" name="Symbol zastępczy numeru slajdu 5">
            <a:extLst>
              <a:ext uri="{FF2B5EF4-FFF2-40B4-BE49-F238E27FC236}">
                <a16:creationId xmlns:a16="http://schemas.microsoft.com/office/drawing/2014/main" id="{01D7E3FB-BA0F-4290-8A3D-85D985C4E56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6B8A34D-2B48-448E-8FBF-086BBC5EFDAD}" type="slidenum">
              <a:rPr lang="pl-PL" altLang="pl-PL"/>
              <a:pPr/>
              <a:t>‹#›</a:t>
            </a:fld>
            <a:endParaRPr lang="pl-PL" altLang="pl-PL"/>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C9692AA2-1086-F2F4-D869-0C43D45812E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0A30CEB4-7042-9D9B-33F8-C94112CA09F9}"/>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EE6DA1B-3DB2-4066-4EF8-762D05A62B4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EFB35E8-CBA5-4DE1-BF1B-5980F7B4955D}" type="datetimeFigureOut">
              <a:rPr lang="pl-PL"/>
              <a:pPr>
                <a:defRPr/>
              </a:pPr>
              <a:t>17.06.2025</a:t>
            </a:fld>
            <a:endParaRPr lang="pl-PL"/>
          </a:p>
        </p:txBody>
      </p:sp>
      <p:sp>
        <p:nvSpPr>
          <p:cNvPr id="5" name="Symbol zastępczy stopki 4">
            <a:extLst>
              <a:ext uri="{FF2B5EF4-FFF2-40B4-BE49-F238E27FC236}">
                <a16:creationId xmlns:a16="http://schemas.microsoft.com/office/drawing/2014/main" id="{ED0BD6A2-5256-C545-2710-C09C22E68C74}"/>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id="{83DE9376-61AD-60FC-ADEC-92BA955CB147}"/>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518678E-68B6-4605-8916-9AEAE7592AD7}" type="slidenum">
              <a:rPr lang="pl-PL" altLang="pl-PL"/>
              <a:pPr/>
              <a:t>‹#›</a:t>
            </a:fld>
            <a:endParaRPr lang="pl-PL" altLang="pl-PL"/>
          </a:p>
        </p:txBody>
      </p:sp>
    </p:spTree>
    <p:extLst>
      <p:ext uri="{BB962C8B-B14F-4D97-AF65-F5344CB8AC3E}">
        <p14:creationId xmlns:p14="http://schemas.microsoft.com/office/powerpoint/2010/main" val="1720325513"/>
      </p:ext>
    </p:extLst>
  </p:cSld>
  <p:clrMap bg1="lt1" tx1="dk1" bg2="lt2" tx2="dk2" accent1="accent1" accent2="accent2" accent3="accent3" accent4="accent4" accent5="accent5" accent6="accent6" hlink="hlink" folHlink="folHlink"/>
  <p:sldLayoutIdLst>
    <p:sldLayoutId id="2147483724" r:id="rId1"/>
    <p:sldLayoutId id="2147483725" r:id="rId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7E44F-87E7-BFA7-4561-05048733AD9D}"/>
            </a:ext>
          </a:extLst>
        </p:cNvPr>
        <p:cNvGrpSpPr/>
        <p:nvPr/>
      </p:nvGrpSpPr>
      <p:grpSpPr>
        <a:xfrm>
          <a:off x="0" y="0"/>
          <a:ext cx="0" cy="0"/>
          <a:chOff x="0" y="0"/>
          <a:chExt cx="0" cy="0"/>
        </a:xfrm>
      </p:grpSpPr>
      <p:sp>
        <p:nvSpPr>
          <p:cNvPr id="5" name="Prostokąt 4">
            <a:extLst>
              <a:ext uri="{FF2B5EF4-FFF2-40B4-BE49-F238E27FC236}">
                <a16:creationId xmlns:a16="http://schemas.microsoft.com/office/drawing/2014/main" id="{9E6D63E7-453B-03BC-E365-0808019C69C2}"/>
              </a:ext>
            </a:extLst>
          </p:cNvPr>
          <p:cNvSpPr/>
          <p:nvPr/>
        </p:nvSpPr>
        <p:spPr>
          <a:xfrm>
            <a:off x="0" y="0"/>
            <a:ext cx="12192000" cy="6858000"/>
          </a:xfrm>
          <a:prstGeom prst="rect">
            <a:avLst/>
          </a:prstGeom>
          <a:gradFill>
            <a:gsLst>
              <a:gs pos="0">
                <a:srgbClr val="00497B"/>
              </a:gs>
              <a:gs pos="100000">
                <a:schemeClr val="dk2">
                  <a:shade val="30000"/>
                  <a:satMod val="200000"/>
                </a:schemeClr>
              </a:gs>
            </a:gsLst>
          </a:gradFill>
        </p:spPr>
        <p:style>
          <a:lnRef idx="2">
            <a:schemeClr val="accent1">
              <a:shade val="15000"/>
            </a:schemeClr>
          </a:lnRef>
          <a:fillRef idx="1003">
            <a:schemeClr val="dk2"/>
          </a:fillRef>
          <a:effectRef idx="0">
            <a:schemeClr val="accent1"/>
          </a:effectRef>
          <a:fontRef idx="minor">
            <a:schemeClr val="lt1"/>
          </a:fontRef>
        </p:style>
        <p:txBody>
          <a:bodyPr rtlCol="0" anchor="ctr"/>
          <a:lstStyle/>
          <a:p>
            <a:pPr algn="ctr"/>
            <a:endParaRPr lang="pl-PL"/>
          </a:p>
        </p:txBody>
      </p:sp>
      <p:pic>
        <p:nvPicPr>
          <p:cNvPr id="3" name="Obraz 2" descr="Obraz zawierający tekst, Czcionka, biały, Grafika&#10;&#10;Zawartość wygenerowana przez sztuczną inteligencję może być niepoprawna.">
            <a:extLst>
              <a:ext uri="{FF2B5EF4-FFF2-40B4-BE49-F238E27FC236}">
                <a16:creationId xmlns:a16="http://schemas.microsoft.com/office/drawing/2014/main" id="{FD12FC0D-E0D7-2155-B167-932EB93ED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809" y="2310353"/>
            <a:ext cx="6461279" cy="1866372"/>
          </a:xfrm>
          <a:prstGeom prst="rect">
            <a:avLst/>
          </a:prstGeom>
        </p:spPr>
      </p:pic>
    </p:spTree>
    <p:extLst>
      <p:ext uri="{BB962C8B-B14F-4D97-AF65-F5344CB8AC3E}">
        <p14:creationId xmlns:p14="http://schemas.microsoft.com/office/powerpoint/2010/main" val="267775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42EF-D54A-3A2E-0FCE-26A2EDAD58A8}"/>
            </a:ext>
          </a:extLst>
        </p:cNvPr>
        <p:cNvGrpSpPr/>
        <p:nvPr/>
      </p:nvGrpSpPr>
      <p:grpSpPr>
        <a:xfrm>
          <a:off x="0" y="0"/>
          <a:ext cx="0" cy="0"/>
          <a:chOff x="0" y="0"/>
          <a:chExt cx="0" cy="0"/>
        </a:xfrm>
      </p:grpSpPr>
      <p:sp>
        <p:nvSpPr>
          <p:cNvPr id="6" name="Prostokąt: ścięte rogi po przekątnej 5">
            <a:extLst>
              <a:ext uri="{FF2B5EF4-FFF2-40B4-BE49-F238E27FC236}">
                <a16:creationId xmlns:a16="http://schemas.microsoft.com/office/drawing/2014/main" id="{EF4E89AE-214F-F164-8611-C11A8DF5490E}"/>
              </a:ext>
            </a:extLst>
          </p:cNvPr>
          <p:cNvSpPr/>
          <p:nvPr/>
        </p:nvSpPr>
        <p:spPr>
          <a:xfrm>
            <a:off x="335360" y="1214890"/>
            <a:ext cx="11593288" cy="5382462"/>
          </a:xfrm>
          <a:prstGeom prst="snip2DiagRect">
            <a:avLst>
              <a:gd name="adj1" fmla="val 8416"/>
              <a:gd name="adj2" fmla="val 0"/>
            </a:avLst>
          </a:prstGeom>
          <a:no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 name="Symbol zastępczy tekstu 5">
            <a:extLst>
              <a:ext uri="{FF2B5EF4-FFF2-40B4-BE49-F238E27FC236}">
                <a16:creationId xmlns:a16="http://schemas.microsoft.com/office/drawing/2014/main" id="{38CA591B-1A87-98EC-D9F7-48A40FFE32FD}"/>
              </a:ext>
            </a:extLst>
          </p:cNvPr>
          <p:cNvSpPr>
            <a:spLocks noGrp="1"/>
          </p:cNvSpPr>
          <p:nvPr/>
        </p:nvSpPr>
        <p:spPr>
          <a:xfrm>
            <a:off x="767407" y="1700807"/>
            <a:ext cx="5472609" cy="2808312"/>
          </a:xfrm>
          <a:prstGeom prst="rect">
            <a:avLst/>
          </a:prstGeom>
        </p:spPr>
        <p:txBody>
          <a:bodyPr lIns="0" tIns="0" rIns="0" bIns="0"/>
          <a:lstStyle>
            <a:lvl1pPr marL="0" indent="0" algn="l" defTabSz="914400" rtl="0" eaLnBrk="1" latinLnBrk="0" hangingPunct="1">
              <a:spcBef>
                <a:spcPts val="600"/>
              </a:spcBef>
              <a:buFont typeface="Arial" panose="020B0604020202020204" pitchFamily="34" charset="0"/>
              <a:buNone/>
              <a:defRPr sz="1400" kern="0">
                <a:solidFill>
                  <a:schemeClr val="tx1"/>
                </a:solidFill>
                <a:latin typeface="Montserrat" pitchFamily="2" charset="-18"/>
                <a:ea typeface="+mn-ea"/>
                <a:cs typeface="+mn-cs"/>
              </a:defRPr>
            </a:lvl1pPr>
            <a:lvl2pPr marL="18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2pPr>
            <a:lvl3pPr marL="36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3pPr>
            <a:lvl4pPr marL="54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4pPr>
            <a:lvl5pPr marL="72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eaLnBrk="0" hangingPunct="0">
              <a:spcBef>
                <a:spcPct val="0"/>
              </a:spcBef>
              <a:buClr>
                <a:schemeClr val="accent2"/>
              </a:buClr>
              <a:buSzPct val="150000"/>
              <a:defRPr/>
            </a:pPr>
            <a:endParaRPr lang="pl-PL" b="1" kern="1200" dirty="0">
              <a:solidFill>
                <a:schemeClr val="bg1"/>
              </a:solidFill>
              <a:latin typeface="Ubuntu" panose="020B0504030602030204" pitchFamily="34" charset="0"/>
            </a:endParaRP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Wartość netto wg umowy z JST: </a:t>
            </a:r>
            <a:r>
              <a:rPr lang="pl-PL" kern="1200" dirty="0">
                <a:solidFill>
                  <a:schemeClr val="bg1"/>
                </a:solidFill>
                <a:latin typeface="Ubuntu" panose="020B0504030602030204" pitchFamily="34" charset="0"/>
              </a:rPr>
              <a:t>297 mln zł</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Długość: </a:t>
            </a:r>
            <a:r>
              <a:rPr lang="pl-PL" kern="1200" dirty="0">
                <a:solidFill>
                  <a:schemeClr val="bg1"/>
                </a:solidFill>
                <a:latin typeface="Ubuntu" panose="020B0504030602030204" pitchFamily="34" charset="0"/>
              </a:rPr>
              <a:t>20 km</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Cel: </a:t>
            </a:r>
            <a:r>
              <a:rPr lang="pl-PL" kern="1200" dirty="0">
                <a:solidFill>
                  <a:schemeClr val="bg1"/>
                </a:solidFill>
                <a:latin typeface="Ubuntu" panose="020B0504030602030204" pitchFamily="34" charset="0"/>
              </a:rPr>
              <a:t>uzyskanie połączenia Ostrowi Mazowieckiej z Warszawą</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Formuła realizacji: </a:t>
            </a:r>
            <a:r>
              <a:rPr lang="pl-PL" kern="1200" dirty="0" err="1">
                <a:solidFill>
                  <a:schemeClr val="bg1"/>
                </a:solidFill>
                <a:latin typeface="Ubuntu" panose="020B0504030602030204" pitchFamily="34" charset="0"/>
              </a:rPr>
              <a:t>PiB</a:t>
            </a:r>
            <a:endParaRPr lang="pl-PL" kern="1200" dirty="0">
              <a:solidFill>
                <a:schemeClr val="bg1"/>
              </a:solidFill>
              <a:latin typeface="Ubuntu" panose="020B0504030602030204" pitchFamily="34" charset="0"/>
            </a:endParaRP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Stan realizacji: </a:t>
            </a:r>
            <a:r>
              <a:rPr lang="pl-PL" kern="1200" dirty="0">
                <a:solidFill>
                  <a:schemeClr val="bg1"/>
                </a:solidFill>
                <a:latin typeface="Ubuntu" panose="020B0504030602030204" pitchFamily="34" charset="0"/>
              </a:rPr>
              <a:t>projektowanie</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Planowany termin zakończenia projektu: </a:t>
            </a:r>
            <a:r>
              <a:rPr lang="pl-PL" kern="1200" dirty="0">
                <a:solidFill>
                  <a:schemeClr val="bg1"/>
                </a:solidFill>
                <a:latin typeface="Ubuntu" panose="020B0504030602030204" pitchFamily="34" charset="0"/>
              </a:rPr>
              <a:t>IV kw. 2029 r. </a:t>
            </a:r>
          </a:p>
          <a:p>
            <a:pPr marL="285750" indent="-285750" eaLnBrk="0" hangingPunct="0">
              <a:spcBef>
                <a:spcPct val="0"/>
              </a:spcBef>
              <a:buClr>
                <a:schemeClr val="accent2"/>
              </a:buClr>
              <a:buSzPct val="150000"/>
              <a:buFont typeface="Arial" panose="020B0604020202020204" pitchFamily="34" charset="0"/>
              <a:buChar char="•"/>
              <a:defRPr/>
            </a:pPr>
            <a:endParaRPr lang="pl-PL" kern="1200" dirty="0">
              <a:solidFill>
                <a:schemeClr val="bg1"/>
              </a:solidFill>
              <a:latin typeface="Ubuntu" panose="020B0504030602030204" pitchFamily="34" charset="0"/>
            </a:endParaRPr>
          </a:p>
          <a:p>
            <a:pPr eaLnBrk="0" hangingPunct="0">
              <a:spcBef>
                <a:spcPct val="0"/>
              </a:spcBef>
              <a:buClr>
                <a:schemeClr val="accent5">
                  <a:lumMod val="75000"/>
                </a:schemeClr>
              </a:buClr>
              <a:buSzPct val="150000"/>
              <a:defRPr/>
            </a:pPr>
            <a:r>
              <a:rPr lang="pl-PL" b="1" kern="1200" dirty="0">
                <a:solidFill>
                  <a:srgbClr val="FFC000"/>
                </a:solidFill>
                <a:latin typeface="Ubuntu" panose="020B0504030602030204" pitchFamily="34" charset="0"/>
              </a:rPr>
              <a:t>Efekty po wykonaniu robót budowlanych:</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modernizacja ok. 20 km linii kolejowej wraz z elektryfikacją,</a:t>
            </a:r>
          </a:p>
          <a:p>
            <a:pPr marL="285750" indent="-285750" eaLnBrk="0" hangingPunct="0">
              <a:spcBef>
                <a:spcPct val="0"/>
              </a:spcBef>
              <a:buClr>
                <a:srgbClr val="FFC000"/>
              </a:buClr>
              <a:buSzPct val="150000"/>
              <a:buFont typeface="Arial" panose="020B0604020202020204" pitchFamily="34" charset="0"/>
              <a:buChar char="•"/>
              <a:defRPr/>
            </a:pPr>
            <a:r>
              <a:rPr lang="pl-PL" b="1" kern="1200" dirty="0" err="1">
                <a:solidFill>
                  <a:schemeClr val="bg1"/>
                </a:solidFill>
                <a:latin typeface="Ubuntu" panose="020B0504030602030204" pitchFamily="34" charset="0"/>
              </a:rPr>
              <a:t>Vmax</a:t>
            </a:r>
            <a:r>
              <a:rPr lang="pl-PL" b="1" kern="1200" dirty="0">
                <a:solidFill>
                  <a:schemeClr val="bg1"/>
                </a:solidFill>
                <a:latin typeface="Ubuntu" panose="020B0504030602030204" pitchFamily="34" charset="0"/>
              </a:rPr>
              <a:t>  120 km/h</a:t>
            </a:r>
            <a:r>
              <a:rPr lang="pl-PL" kern="1200" dirty="0">
                <a:solidFill>
                  <a:schemeClr val="bg1"/>
                </a:solidFill>
                <a:latin typeface="Ubuntu" panose="020B0504030602030204" pitchFamily="34" charset="0"/>
              </a:rPr>
              <a:t>,</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czas przejazdu </a:t>
            </a:r>
            <a:r>
              <a:rPr lang="pl-PL" b="1" kern="1200" dirty="0">
                <a:solidFill>
                  <a:schemeClr val="bg1"/>
                </a:solidFill>
                <a:latin typeface="Ubuntu" panose="020B0504030602030204" pitchFamily="34" charset="0"/>
              </a:rPr>
              <a:t>Ostrów </a:t>
            </a:r>
            <a:r>
              <a:rPr lang="pl-PL" b="1" kern="1200" dirty="0" err="1">
                <a:solidFill>
                  <a:schemeClr val="bg1"/>
                </a:solidFill>
                <a:latin typeface="Ubuntu" panose="020B0504030602030204" pitchFamily="34" charset="0"/>
              </a:rPr>
              <a:t>Maz</a:t>
            </a:r>
            <a:r>
              <a:rPr lang="pl-PL" b="1" kern="1200" dirty="0">
                <a:solidFill>
                  <a:schemeClr val="bg1"/>
                </a:solidFill>
                <a:latin typeface="Ubuntu" panose="020B0504030602030204" pitchFamily="34" charset="0"/>
              </a:rPr>
              <a:t>. – Warszawa: 92-105 min.</a:t>
            </a:r>
            <a:r>
              <a:rPr lang="pl-PL" kern="1200" dirty="0">
                <a:solidFill>
                  <a:schemeClr val="bg1"/>
                </a:solidFill>
                <a:latin typeface="Ubuntu" panose="020B0504030602030204" pitchFamily="34" charset="0"/>
              </a:rPr>
              <a:t>,</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6 punktów obsługi podróżnych.</a:t>
            </a:r>
          </a:p>
        </p:txBody>
      </p:sp>
      <p:sp>
        <p:nvSpPr>
          <p:cNvPr id="3" name="Prostokąt: ścięte rogi po przekątnej 2">
            <a:extLst>
              <a:ext uri="{FF2B5EF4-FFF2-40B4-BE49-F238E27FC236}">
                <a16:creationId xmlns:a16="http://schemas.microsoft.com/office/drawing/2014/main" id="{C213CA46-B694-B0F9-A8C1-1AEC15B2187D}"/>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4" name="Prostokąt: ścięte rogi po przekątnej 3">
            <a:extLst>
              <a:ext uri="{FF2B5EF4-FFF2-40B4-BE49-F238E27FC236}">
                <a16:creationId xmlns:a16="http://schemas.microsoft.com/office/drawing/2014/main" id="{EFFA28BF-1CF1-62FE-D2F5-41CEBBD979A1}"/>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5" name="pole tekstowe 4">
            <a:extLst>
              <a:ext uri="{FF2B5EF4-FFF2-40B4-BE49-F238E27FC236}">
                <a16:creationId xmlns:a16="http://schemas.microsoft.com/office/drawing/2014/main" id="{D3945D77-9A81-15E4-082A-AA20D4FDD2BA}"/>
              </a:ext>
            </a:extLst>
          </p:cNvPr>
          <p:cNvSpPr txBox="1"/>
          <p:nvPr/>
        </p:nvSpPr>
        <p:spPr>
          <a:xfrm>
            <a:off x="1701323" y="237782"/>
            <a:ext cx="5474797"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Rewitalizacja linii kolejowej na odcinku Ostrów Mazowiecka  – Małkinia</a:t>
            </a:r>
          </a:p>
        </p:txBody>
      </p:sp>
      <p:sp>
        <p:nvSpPr>
          <p:cNvPr id="10" name="Prostokąt: ścięte rogi po przekątnej 9">
            <a:extLst>
              <a:ext uri="{FF2B5EF4-FFF2-40B4-BE49-F238E27FC236}">
                <a16:creationId xmlns:a16="http://schemas.microsoft.com/office/drawing/2014/main" id="{00AA5E03-A7CF-4553-5E7B-08B8438D71E6}"/>
              </a:ext>
            </a:extLst>
          </p:cNvPr>
          <p:cNvSpPr/>
          <p:nvPr/>
        </p:nvSpPr>
        <p:spPr>
          <a:xfrm rot="10800000">
            <a:off x="6456041" y="1624568"/>
            <a:ext cx="5256583" cy="4407802"/>
          </a:xfrm>
          <a:prstGeom prst="snip2DiagRect">
            <a:avLst>
              <a:gd name="adj1" fmla="val 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8" name="Obraz 7">
            <a:extLst>
              <a:ext uri="{FF2B5EF4-FFF2-40B4-BE49-F238E27FC236}">
                <a16:creationId xmlns:a16="http://schemas.microsoft.com/office/drawing/2014/main" id="{DDB85547-9B88-1FAE-0C1B-4EA24C29BF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6008" y="1700807"/>
            <a:ext cx="5016640" cy="4259556"/>
          </a:xfrm>
          <a:prstGeom prst="rect">
            <a:avLst/>
          </a:prstGeom>
        </p:spPr>
      </p:pic>
      <p:sp>
        <p:nvSpPr>
          <p:cNvPr id="13" name="Prostokąt: ścięte rogi po przekątnej 12">
            <a:extLst>
              <a:ext uri="{FF2B5EF4-FFF2-40B4-BE49-F238E27FC236}">
                <a16:creationId xmlns:a16="http://schemas.microsoft.com/office/drawing/2014/main" id="{42787642-BD86-2D5B-51A0-01524DAB99D3}"/>
              </a:ext>
            </a:extLst>
          </p:cNvPr>
          <p:cNvSpPr/>
          <p:nvPr/>
        </p:nvSpPr>
        <p:spPr>
          <a:xfrm rot="10800000">
            <a:off x="551108" y="4797151"/>
            <a:ext cx="5669795" cy="1420422"/>
          </a:xfrm>
          <a:prstGeom prst="snip2DiagRect">
            <a:avLst>
              <a:gd name="adj1" fmla="val 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sp>
        <p:nvSpPr>
          <p:cNvPr id="14" name="Symbol zastępczy tekstu 5">
            <a:extLst>
              <a:ext uri="{FF2B5EF4-FFF2-40B4-BE49-F238E27FC236}">
                <a16:creationId xmlns:a16="http://schemas.microsoft.com/office/drawing/2014/main" id="{EF510D22-BEA8-3905-A54A-1D04E25028D8}"/>
              </a:ext>
            </a:extLst>
          </p:cNvPr>
          <p:cNvSpPr>
            <a:spLocks noGrp="1"/>
          </p:cNvSpPr>
          <p:nvPr/>
        </p:nvSpPr>
        <p:spPr>
          <a:xfrm>
            <a:off x="741987" y="4892925"/>
            <a:ext cx="5400599" cy="1228875"/>
          </a:xfrm>
          <a:prstGeom prst="rect">
            <a:avLst/>
          </a:prstGeom>
        </p:spPr>
        <p:txBody>
          <a:bodyPr lIns="0" tIns="0" rIns="0" bIns="0"/>
          <a:lstStyle>
            <a:lvl1pPr marL="0" indent="0" algn="l" defTabSz="914400" rtl="0" eaLnBrk="1" latinLnBrk="0" hangingPunct="1">
              <a:spcBef>
                <a:spcPts val="600"/>
              </a:spcBef>
              <a:buFont typeface="Arial" panose="020B0604020202020204" pitchFamily="34" charset="0"/>
              <a:buNone/>
              <a:defRPr sz="1400" kern="0">
                <a:solidFill>
                  <a:schemeClr val="tx1"/>
                </a:solidFill>
                <a:latin typeface="Montserrat" pitchFamily="2" charset="-18"/>
                <a:ea typeface="+mn-ea"/>
                <a:cs typeface="+mn-cs"/>
              </a:defRPr>
            </a:lvl1pPr>
            <a:lvl2pPr marL="18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2pPr>
            <a:lvl3pPr marL="36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3pPr>
            <a:lvl4pPr marL="54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4pPr>
            <a:lvl5pPr marL="72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285750" indent="-285750" eaLnBrk="0" hangingPunct="0">
              <a:spcBef>
                <a:spcPct val="0"/>
              </a:spcBef>
              <a:buClr>
                <a:srgbClr val="FFC000"/>
              </a:buClr>
              <a:buSzPct val="150000"/>
              <a:buFont typeface="Arial" panose="020B0604020202020204" pitchFamily="34" charset="0"/>
              <a:buChar char="•"/>
              <a:defRPr/>
            </a:pPr>
            <a:r>
              <a:rPr lang="pl-PL" sz="1600" b="1" kern="1200" dirty="0">
                <a:solidFill>
                  <a:schemeClr val="bg1"/>
                </a:solidFill>
                <a:latin typeface="Ubuntu" panose="020B0504030602030204" pitchFamily="34" charset="0"/>
              </a:rPr>
              <a:t>1 miasto </a:t>
            </a:r>
            <a:r>
              <a:rPr lang="pl-PL" sz="1600" kern="1200" dirty="0">
                <a:solidFill>
                  <a:schemeClr val="bg1"/>
                </a:solidFill>
                <a:latin typeface="Ubuntu" panose="020B0504030602030204" pitchFamily="34" charset="0"/>
              </a:rPr>
              <a:t>powyżej 10 tys. mieszkańców, </a:t>
            </a:r>
            <a:r>
              <a:rPr lang="pl-PL" sz="1600" b="1" kern="1200" dirty="0">
                <a:solidFill>
                  <a:schemeClr val="bg1"/>
                </a:solidFill>
                <a:latin typeface="Ubuntu" panose="020B0504030602030204" pitchFamily="34" charset="0"/>
              </a:rPr>
              <a:t>tj. Ostrów Mazowiecka</a:t>
            </a:r>
            <a:r>
              <a:rPr lang="pl-PL" sz="1600" kern="1200" dirty="0">
                <a:solidFill>
                  <a:schemeClr val="bg1"/>
                </a:solidFill>
                <a:latin typeface="Ubuntu" panose="020B0504030602030204" pitchFamily="34" charset="0"/>
              </a:rPr>
              <a:t>, może uzyskać dostęp do pasażerskich połączeń kolejowych</a:t>
            </a:r>
          </a:p>
          <a:p>
            <a:pPr marL="285750" indent="-285750" eaLnBrk="0" hangingPunct="0">
              <a:spcBef>
                <a:spcPct val="0"/>
              </a:spcBef>
              <a:buClr>
                <a:srgbClr val="FFC000"/>
              </a:buClr>
              <a:buSzPct val="150000"/>
              <a:buFont typeface="Arial" panose="020B0604020202020204" pitchFamily="34" charset="0"/>
              <a:buChar char="•"/>
              <a:defRPr/>
            </a:pPr>
            <a:r>
              <a:rPr lang="pl-PL" sz="1600" b="1" kern="1200" dirty="0">
                <a:solidFill>
                  <a:schemeClr val="bg1"/>
                </a:solidFill>
                <a:latin typeface="Ubuntu" panose="020B0504030602030204" pitchFamily="34" charset="0"/>
              </a:rPr>
              <a:t>2 gminy i ok. 35 tys. mieszkańców </a:t>
            </a:r>
            <a:r>
              <a:rPr lang="pl-PL" sz="1600" kern="1200" dirty="0">
                <a:solidFill>
                  <a:schemeClr val="bg1"/>
                </a:solidFill>
                <a:latin typeface="Ubuntu" panose="020B0504030602030204" pitchFamily="34" charset="0"/>
              </a:rPr>
              <a:t>może uzyskać dostęp do pasażerskich połączeń kolejowych</a:t>
            </a:r>
          </a:p>
        </p:txBody>
      </p:sp>
      <p:pic>
        <p:nvPicPr>
          <p:cNvPr id="7" name="Obraz 6" descr="Obraz zawierający tekst, Czcionka, biały, Grafika&#10;&#10;Zawartość wygenerowana przez sztuczną inteligencję może być niepoprawna.">
            <a:extLst>
              <a:ext uri="{FF2B5EF4-FFF2-40B4-BE49-F238E27FC236}">
                <a16:creationId xmlns:a16="http://schemas.microsoft.com/office/drawing/2014/main" id="{9DCA1321-366C-BC80-475A-D93CDA5CA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Tree>
    <p:extLst>
      <p:ext uri="{BB962C8B-B14F-4D97-AF65-F5344CB8AC3E}">
        <p14:creationId xmlns:p14="http://schemas.microsoft.com/office/powerpoint/2010/main" val="39204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FF3C-C601-06CF-C2E5-21CB18AC14E4}"/>
            </a:ext>
          </a:extLst>
        </p:cNvPr>
        <p:cNvGrpSpPr/>
        <p:nvPr/>
      </p:nvGrpSpPr>
      <p:grpSpPr>
        <a:xfrm>
          <a:off x="0" y="0"/>
          <a:ext cx="0" cy="0"/>
          <a:chOff x="0" y="0"/>
          <a:chExt cx="0" cy="0"/>
        </a:xfrm>
      </p:grpSpPr>
      <p:sp>
        <p:nvSpPr>
          <p:cNvPr id="6" name="Prostokąt: ścięte rogi po przekątnej 5">
            <a:extLst>
              <a:ext uri="{FF2B5EF4-FFF2-40B4-BE49-F238E27FC236}">
                <a16:creationId xmlns:a16="http://schemas.microsoft.com/office/drawing/2014/main" id="{78371387-216C-C457-22B3-C9BC27782AC1}"/>
              </a:ext>
            </a:extLst>
          </p:cNvPr>
          <p:cNvSpPr/>
          <p:nvPr/>
        </p:nvSpPr>
        <p:spPr>
          <a:xfrm>
            <a:off x="263352" y="1268760"/>
            <a:ext cx="11665296" cy="5351457"/>
          </a:xfrm>
          <a:prstGeom prst="snip2DiagRect">
            <a:avLst>
              <a:gd name="adj1" fmla="val 8416"/>
              <a:gd name="adj2" fmla="val 0"/>
            </a:avLst>
          </a:prstGeom>
          <a:noFill/>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 name="Symbol zastępczy tekstu 5">
            <a:extLst>
              <a:ext uri="{FF2B5EF4-FFF2-40B4-BE49-F238E27FC236}">
                <a16:creationId xmlns:a16="http://schemas.microsoft.com/office/drawing/2014/main" id="{B51EBB76-03F6-5C32-2826-1CA4F3DCC53F}"/>
              </a:ext>
            </a:extLst>
          </p:cNvPr>
          <p:cNvSpPr>
            <a:spLocks noGrp="1"/>
          </p:cNvSpPr>
          <p:nvPr/>
        </p:nvSpPr>
        <p:spPr>
          <a:xfrm>
            <a:off x="599351" y="1484784"/>
            <a:ext cx="5640665" cy="3672408"/>
          </a:xfrm>
          <a:prstGeom prst="rect">
            <a:avLst/>
          </a:prstGeom>
        </p:spPr>
        <p:txBody>
          <a:bodyPr lIns="0" tIns="0" rIns="0" bIns="0"/>
          <a:lstStyle>
            <a:lvl1pPr marL="0" indent="0" algn="l" defTabSz="914400" rtl="0" eaLnBrk="1" latinLnBrk="0" hangingPunct="1">
              <a:spcBef>
                <a:spcPts val="600"/>
              </a:spcBef>
              <a:buFont typeface="Arial" panose="020B0604020202020204" pitchFamily="34" charset="0"/>
              <a:buNone/>
              <a:defRPr sz="1400" kern="0">
                <a:solidFill>
                  <a:schemeClr val="tx1"/>
                </a:solidFill>
                <a:latin typeface="Montserrat" pitchFamily="2" charset="-18"/>
                <a:ea typeface="+mn-ea"/>
                <a:cs typeface="+mn-cs"/>
              </a:defRPr>
            </a:lvl1pPr>
            <a:lvl2pPr marL="18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2pPr>
            <a:lvl3pPr marL="36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3pPr>
            <a:lvl4pPr marL="54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4pPr>
            <a:lvl5pPr marL="72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eaLnBrk="0" hangingPunct="0">
              <a:spcBef>
                <a:spcPct val="0"/>
              </a:spcBef>
              <a:buClr>
                <a:schemeClr val="accent2"/>
              </a:buClr>
              <a:buSzPct val="150000"/>
              <a:defRPr/>
            </a:pPr>
            <a:endParaRPr lang="pl-PL" b="1" kern="1200" dirty="0">
              <a:solidFill>
                <a:schemeClr val="bg1"/>
              </a:solidFill>
              <a:latin typeface="Ubuntu" panose="020B0504030602030204" pitchFamily="34" charset="0"/>
            </a:endParaRP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Wartość netto wg umowy z JST: </a:t>
            </a:r>
            <a:r>
              <a:rPr lang="pl-PL" kern="1200" dirty="0">
                <a:solidFill>
                  <a:schemeClr val="bg1"/>
                </a:solidFill>
                <a:latin typeface="Ubuntu" panose="020B0504030602030204" pitchFamily="34" charset="0"/>
              </a:rPr>
              <a:t>327 mln zł</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Długość: </a:t>
            </a:r>
            <a:r>
              <a:rPr lang="pl-PL" kern="1200" dirty="0">
                <a:solidFill>
                  <a:schemeClr val="bg1"/>
                </a:solidFill>
                <a:latin typeface="Ubuntu" panose="020B0504030602030204" pitchFamily="34" charset="0"/>
              </a:rPr>
              <a:t>30 km</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Cel: </a:t>
            </a:r>
            <a:r>
              <a:rPr lang="pl-PL" kern="1200" dirty="0">
                <a:solidFill>
                  <a:schemeClr val="bg1"/>
                </a:solidFill>
                <a:latin typeface="Ubuntu" panose="020B0504030602030204" pitchFamily="34" charset="0"/>
              </a:rPr>
              <a:t>uzyskanie połączenia Sokołowa Podlaskiego z Warszawą</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Formuła realizacji: </a:t>
            </a:r>
            <a:r>
              <a:rPr lang="pl-PL" kern="1200" dirty="0" err="1">
                <a:solidFill>
                  <a:schemeClr val="bg1"/>
                </a:solidFill>
                <a:latin typeface="Ubuntu" panose="020B0504030602030204" pitchFamily="34" charset="0"/>
              </a:rPr>
              <a:t>PiB</a:t>
            </a:r>
            <a:endParaRPr lang="pl-PL" kern="1200" dirty="0">
              <a:solidFill>
                <a:schemeClr val="bg1"/>
              </a:solidFill>
              <a:latin typeface="Ubuntu" panose="020B0504030602030204" pitchFamily="34" charset="0"/>
            </a:endParaRP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Stan realizacji: </a:t>
            </a:r>
            <a:r>
              <a:rPr lang="pl-PL" kern="1200" dirty="0">
                <a:solidFill>
                  <a:schemeClr val="bg1"/>
                </a:solidFill>
                <a:latin typeface="Ubuntu" panose="020B0504030602030204" pitchFamily="34" charset="0"/>
              </a:rPr>
              <a:t>projektowanie</a:t>
            </a:r>
          </a:p>
          <a:p>
            <a:pPr eaLnBrk="0" hangingPunct="0">
              <a:spcBef>
                <a:spcPct val="0"/>
              </a:spcBef>
              <a:buClr>
                <a:schemeClr val="accent2"/>
              </a:buClr>
              <a:buSzPct val="150000"/>
              <a:defRPr/>
            </a:pPr>
            <a:r>
              <a:rPr lang="pl-PL" b="1" kern="1200" dirty="0">
                <a:solidFill>
                  <a:schemeClr val="bg1"/>
                </a:solidFill>
                <a:latin typeface="Ubuntu" panose="020B0504030602030204" pitchFamily="34" charset="0"/>
              </a:rPr>
              <a:t>Planowany termin zakończenia projektu: </a:t>
            </a:r>
            <a:r>
              <a:rPr lang="pl-PL" kern="1200" dirty="0">
                <a:solidFill>
                  <a:schemeClr val="bg1"/>
                </a:solidFill>
                <a:latin typeface="Ubuntu" panose="020B0504030602030204" pitchFamily="34" charset="0"/>
              </a:rPr>
              <a:t>III kw. 2029 r. </a:t>
            </a:r>
          </a:p>
          <a:p>
            <a:pPr marL="285750" indent="-285750" eaLnBrk="0" hangingPunct="0">
              <a:spcBef>
                <a:spcPct val="0"/>
              </a:spcBef>
              <a:buClr>
                <a:schemeClr val="accent2"/>
              </a:buClr>
              <a:buSzPct val="150000"/>
              <a:buFont typeface="Arial" panose="020B0604020202020204" pitchFamily="34" charset="0"/>
              <a:buChar char="•"/>
              <a:defRPr/>
            </a:pPr>
            <a:endParaRPr lang="pl-PL" kern="1200" dirty="0">
              <a:solidFill>
                <a:schemeClr val="bg1"/>
              </a:solidFill>
              <a:latin typeface="Ubuntu" panose="020B0504030602030204" pitchFamily="34" charset="0"/>
            </a:endParaRPr>
          </a:p>
          <a:p>
            <a:pPr eaLnBrk="0" hangingPunct="0">
              <a:spcBef>
                <a:spcPct val="0"/>
              </a:spcBef>
              <a:buClr>
                <a:schemeClr val="accent5">
                  <a:lumMod val="75000"/>
                </a:schemeClr>
              </a:buClr>
              <a:buSzPct val="150000"/>
              <a:defRPr/>
            </a:pPr>
            <a:r>
              <a:rPr lang="pl-PL" b="1" kern="1200" dirty="0">
                <a:solidFill>
                  <a:srgbClr val="FFC000"/>
                </a:solidFill>
                <a:latin typeface="Ubuntu" panose="020B0504030602030204" pitchFamily="34" charset="0"/>
              </a:rPr>
              <a:t>Efekty po wykonaniu robót budowlanych:</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rewitalizacja ok. 30 km linii kolejowej wraz z elektryfikacją,</a:t>
            </a:r>
          </a:p>
          <a:p>
            <a:pPr marL="285750" indent="-285750" eaLnBrk="0" hangingPunct="0">
              <a:spcBef>
                <a:spcPct val="0"/>
              </a:spcBef>
              <a:buClr>
                <a:srgbClr val="FFC000"/>
              </a:buClr>
              <a:buSzPct val="150000"/>
              <a:buFont typeface="Arial" panose="020B0604020202020204" pitchFamily="34" charset="0"/>
              <a:buChar char="•"/>
              <a:defRPr/>
            </a:pPr>
            <a:r>
              <a:rPr lang="pl-PL" b="1" kern="1200" dirty="0" err="1">
                <a:solidFill>
                  <a:schemeClr val="bg1"/>
                </a:solidFill>
                <a:latin typeface="Ubuntu" panose="020B0504030602030204" pitchFamily="34" charset="0"/>
              </a:rPr>
              <a:t>Vmax</a:t>
            </a:r>
            <a:r>
              <a:rPr lang="pl-PL" b="1" kern="1200" dirty="0">
                <a:solidFill>
                  <a:schemeClr val="bg1"/>
                </a:solidFill>
                <a:latin typeface="Ubuntu" panose="020B0504030602030204" pitchFamily="34" charset="0"/>
              </a:rPr>
              <a:t> 120 km/h</a:t>
            </a:r>
            <a:r>
              <a:rPr lang="pl-PL" kern="1200" dirty="0">
                <a:solidFill>
                  <a:schemeClr val="bg1"/>
                </a:solidFill>
                <a:latin typeface="Ubuntu" panose="020B0504030602030204" pitchFamily="34" charset="0"/>
              </a:rPr>
              <a:t>,</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czas przejazdu </a:t>
            </a:r>
            <a:r>
              <a:rPr lang="pl-PL" b="1" kern="1200" dirty="0">
                <a:solidFill>
                  <a:schemeClr val="bg1"/>
                </a:solidFill>
                <a:latin typeface="Ubuntu" panose="020B0504030602030204" pitchFamily="34" charset="0"/>
              </a:rPr>
              <a:t>Warszawa – Sokołów Podlaski 97 min. </a:t>
            </a:r>
            <a:r>
              <a:rPr lang="pl-PL" kern="1200" dirty="0">
                <a:solidFill>
                  <a:schemeClr val="bg1"/>
                </a:solidFill>
                <a:latin typeface="Ubuntu" panose="020B0504030602030204" pitchFamily="34" charset="0"/>
              </a:rPr>
              <a:t>dla pociągów przyspieszonych i 123 min. dla innych,</a:t>
            </a:r>
          </a:p>
          <a:p>
            <a:pPr marL="285750" indent="-285750" eaLnBrk="0" hangingPunct="0">
              <a:spcBef>
                <a:spcPct val="0"/>
              </a:spcBef>
              <a:buClr>
                <a:srgbClr val="FFC000"/>
              </a:buClr>
              <a:buSzPct val="150000"/>
              <a:buFont typeface="Arial" panose="020B0604020202020204" pitchFamily="34" charset="0"/>
              <a:buChar char="•"/>
              <a:defRPr/>
            </a:pPr>
            <a:r>
              <a:rPr lang="pl-PL" kern="1200" dirty="0">
                <a:solidFill>
                  <a:schemeClr val="bg1"/>
                </a:solidFill>
                <a:latin typeface="Ubuntu" panose="020B0504030602030204" pitchFamily="34" charset="0"/>
              </a:rPr>
              <a:t>7 punktów obsługi podróżnych.</a:t>
            </a:r>
          </a:p>
        </p:txBody>
      </p:sp>
      <p:sp>
        <p:nvSpPr>
          <p:cNvPr id="3" name="Prostokąt: ścięte rogi po przekątnej 2">
            <a:extLst>
              <a:ext uri="{FF2B5EF4-FFF2-40B4-BE49-F238E27FC236}">
                <a16:creationId xmlns:a16="http://schemas.microsoft.com/office/drawing/2014/main" id="{4E281728-1239-833B-6C25-20689EBA9866}"/>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4" name="Prostokąt: ścięte rogi po przekątnej 3">
            <a:extLst>
              <a:ext uri="{FF2B5EF4-FFF2-40B4-BE49-F238E27FC236}">
                <a16:creationId xmlns:a16="http://schemas.microsoft.com/office/drawing/2014/main" id="{F0FDC398-7037-42CD-D6F1-16D92E605DD1}"/>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5" name="pole tekstowe 4">
            <a:extLst>
              <a:ext uri="{FF2B5EF4-FFF2-40B4-BE49-F238E27FC236}">
                <a16:creationId xmlns:a16="http://schemas.microsoft.com/office/drawing/2014/main" id="{7EB33100-FDC9-F358-28DE-A5274529B22C}"/>
              </a:ext>
            </a:extLst>
          </p:cNvPr>
          <p:cNvSpPr txBox="1"/>
          <p:nvPr/>
        </p:nvSpPr>
        <p:spPr>
          <a:xfrm>
            <a:off x="1701323" y="237782"/>
            <a:ext cx="5186765"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Rewitalizacja linii kolejowej na odcinku Sokołów Podlaski – Siedlce</a:t>
            </a:r>
          </a:p>
        </p:txBody>
      </p:sp>
      <p:sp>
        <p:nvSpPr>
          <p:cNvPr id="10" name="Prostokąt: ścięte rogi po przekątnej 9">
            <a:extLst>
              <a:ext uri="{FF2B5EF4-FFF2-40B4-BE49-F238E27FC236}">
                <a16:creationId xmlns:a16="http://schemas.microsoft.com/office/drawing/2014/main" id="{60A49A93-04D3-5364-158D-C0298EDD8FF7}"/>
              </a:ext>
            </a:extLst>
          </p:cNvPr>
          <p:cNvSpPr/>
          <p:nvPr/>
        </p:nvSpPr>
        <p:spPr>
          <a:xfrm rot="10800000">
            <a:off x="6422911" y="1779731"/>
            <a:ext cx="5256583" cy="3949100"/>
          </a:xfrm>
          <a:prstGeom prst="snip2DiagRect">
            <a:avLst>
              <a:gd name="adj1" fmla="val 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8" name="Obraz 7">
            <a:extLst>
              <a:ext uri="{FF2B5EF4-FFF2-40B4-BE49-F238E27FC236}">
                <a16:creationId xmlns:a16="http://schemas.microsoft.com/office/drawing/2014/main" id="{A8182E35-0BD1-BEC1-EA7F-93F625EC1B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2880" y="1896528"/>
            <a:ext cx="5016640" cy="3758947"/>
          </a:xfrm>
          <a:prstGeom prst="rect">
            <a:avLst/>
          </a:prstGeom>
        </p:spPr>
      </p:pic>
      <p:sp>
        <p:nvSpPr>
          <p:cNvPr id="13" name="Prostokąt: ścięte rogi po przekątnej 12">
            <a:extLst>
              <a:ext uri="{FF2B5EF4-FFF2-40B4-BE49-F238E27FC236}">
                <a16:creationId xmlns:a16="http://schemas.microsoft.com/office/drawing/2014/main" id="{64224049-20AF-0F71-137F-87CDEA8DBA81}"/>
              </a:ext>
            </a:extLst>
          </p:cNvPr>
          <p:cNvSpPr/>
          <p:nvPr/>
        </p:nvSpPr>
        <p:spPr>
          <a:xfrm rot="10800000">
            <a:off x="479377" y="4770073"/>
            <a:ext cx="5669795" cy="1420422"/>
          </a:xfrm>
          <a:prstGeom prst="snip2DiagRect">
            <a:avLst>
              <a:gd name="adj1" fmla="val 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sp>
        <p:nvSpPr>
          <p:cNvPr id="14" name="Symbol zastępczy tekstu 5">
            <a:extLst>
              <a:ext uri="{FF2B5EF4-FFF2-40B4-BE49-F238E27FC236}">
                <a16:creationId xmlns:a16="http://schemas.microsoft.com/office/drawing/2014/main" id="{FD37E99F-2A36-4431-DEF6-C7A7C7D11536}"/>
              </a:ext>
            </a:extLst>
          </p:cNvPr>
          <p:cNvSpPr>
            <a:spLocks noGrp="1"/>
          </p:cNvSpPr>
          <p:nvPr/>
        </p:nvSpPr>
        <p:spPr>
          <a:xfrm>
            <a:off x="633650" y="4865846"/>
            <a:ext cx="5400599" cy="1228875"/>
          </a:xfrm>
          <a:prstGeom prst="rect">
            <a:avLst/>
          </a:prstGeom>
        </p:spPr>
        <p:txBody>
          <a:bodyPr lIns="0" tIns="0" rIns="0" bIns="0"/>
          <a:lstStyle>
            <a:lvl1pPr marL="0" indent="0" algn="l" defTabSz="914400" rtl="0" eaLnBrk="1" latinLnBrk="0" hangingPunct="1">
              <a:spcBef>
                <a:spcPts val="600"/>
              </a:spcBef>
              <a:buFont typeface="Arial" panose="020B0604020202020204" pitchFamily="34" charset="0"/>
              <a:buNone/>
              <a:defRPr sz="1400" kern="0">
                <a:solidFill>
                  <a:schemeClr val="tx1"/>
                </a:solidFill>
                <a:latin typeface="Montserrat" pitchFamily="2" charset="-18"/>
                <a:ea typeface="+mn-ea"/>
                <a:cs typeface="+mn-cs"/>
              </a:defRPr>
            </a:lvl1pPr>
            <a:lvl2pPr marL="18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2pPr>
            <a:lvl3pPr marL="36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3pPr>
            <a:lvl4pPr marL="54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4pPr>
            <a:lvl5pPr marL="72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285750" indent="-285750" eaLnBrk="0" hangingPunct="0">
              <a:spcBef>
                <a:spcPct val="0"/>
              </a:spcBef>
              <a:buClr>
                <a:srgbClr val="FFC000"/>
              </a:buClr>
              <a:buSzPct val="150000"/>
              <a:buFont typeface="Arial" panose="020B0604020202020204" pitchFamily="34" charset="0"/>
              <a:buChar char="•"/>
              <a:defRPr/>
            </a:pPr>
            <a:r>
              <a:rPr lang="pl-PL" sz="1600" b="1" kern="1200" dirty="0">
                <a:solidFill>
                  <a:schemeClr val="bg1"/>
                </a:solidFill>
                <a:latin typeface="Ubuntu" panose="020B0504030602030204" pitchFamily="34" charset="0"/>
              </a:rPr>
              <a:t>1 miasto </a:t>
            </a:r>
            <a:r>
              <a:rPr lang="pl-PL" sz="1600" kern="1200" dirty="0">
                <a:solidFill>
                  <a:schemeClr val="bg1"/>
                </a:solidFill>
                <a:latin typeface="Ubuntu" panose="020B0504030602030204" pitchFamily="34" charset="0"/>
              </a:rPr>
              <a:t>powyżej 10 tys. mieszkańców, </a:t>
            </a:r>
            <a:r>
              <a:rPr lang="pl-PL" sz="1600" b="1" kern="1200" dirty="0">
                <a:solidFill>
                  <a:schemeClr val="bg1"/>
                </a:solidFill>
                <a:latin typeface="Ubuntu" panose="020B0504030602030204" pitchFamily="34" charset="0"/>
              </a:rPr>
              <a:t>tj. Sokołów Podlaski</a:t>
            </a:r>
            <a:r>
              <a:rPr lang="pl-PL" sz="1600" kern="1200" dirty="0">
                <a:solidFill>
                  <a:schemeClr val="bg1"/>
                </a:solidFill>
                <a:latin typeface="Ubuntu" panose="020B0504030602030204" pitchFamily="34" charset="0"/>
              </a:rPr>
              <a:t>, może uzyskać dostęp do pasażerskich połączeń kolejowych</a:t>
            </a:r>
          </a:p>
          <a:p>
            <a:pPr marL="285750" indent="-285750" eaLnBrk="0" hangingPunct="0">
              <a:spcBef>
                <a:spcPct val="0"/>
              </a:spcBef>
              <a:buClr>
                <a:srgbClr val="FFC000"/>
              </a:buClr>
              <a:buSzPct val="150000"/>
              <a:buFont typeface="Arial" panose="020B0604020202020204" pitchFamily="34" charset="0"/>
              <a:buChar char="•"/>
              <a:defRPr/>
            </a:pPr>
            <a:r>
              <a:rPr lang="pl-PL" sz="1600" b="1" kern="1200" dirty="0">
                <a:solidFill>
                  <a:schemeClr val="bg1"/>
                </a:solidFill>
                <a:latin typeface="Ubuntu" panose="020B0504030602030204" pitchFamily="34" charset="0"/>
              </a:rPr>
              <a:t>4 gminy i ok. 33 tys. mieszkańców </a:t>
            </a:r>
            <a:r>
              <a:rPr lang="pl-PL" sz="1600" kern="1200" dirty="0">
                <a:solidFill>
                  <a:schemeClr val="bg1"/>
                </a:solidFill>
                <a:latin typeface="Ubuntu" panose="020B0504030602030204" pitchFamily="34" charset="0"/>
              </a:rPr>
              <a:t>mogą uzyskać dostęp do pasażerskich połączeń kolejowych</a:t>
            </a:r>
          </a:p>
        </p:txBody>
      </p:sp>
      <p:pic>
        <p:nvPicPr>
          <p:cNvPr id="7" name="Obraz 6" descr="Obraz zawierający tekst, Czcionka, biały, Grafika&#10;&#10;Zawartość wygenerowana przez sztuczną inteligencję może być niepoprawna.">
            <a:extLst>
              <a:ext uri="{FF2B5EF4-FFF2-40B4-BE49-F238E27FC236}">
                <a16:creationId xmlns:a16="http://schemas.microsoft.com/office/drawing/2014/main" id="{A58FA487-AF5A-A608-9788-473662CAF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Tree>
    <p:extLst>
      <p:ext uri="{BB962C8B-B14F-4D97-AF65-F5344CB8AC3E}">
        <p14:creationId xmlns:p14="http://schemas.microsoft.com/office/powerpoint/2010/main" val="3779636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CCA5A-E85F-16AF-3A93-CEB0E45C7D5A}"/>
            </a:ext>
          </a:extLst>
        </p:cNvPr>
        <p:cNvGrpSpPr/>
        <p:nvPr/>
      </p:nvGrpSpPr>
      <p:grpSpPr>
        <a:xfrm>
          <a:off x="0" y="0"/>
          <a:ext cx="0" cy="0"/>
          <a:chOff x="0" y="0"/>
          <a:chExt cx="0" cy="0"/>
        </a:xfrm>
      </p:grpSpPr>
      <p:pic>
        <p:nvPicPr>
          <p:cNvPr id="5" name="Obraz 7">
            <a:extLst>
              <a:ext uri="{FF2B5EF4-FFF2-40B4-BE49-F238E27FC236}">
                <a16:creationId xmlns:a16="http://schemas.microsoft.com/office/drawing/2014/main" id="{F831ADBC-DD2F-5D4C-D45B-F35A66CD0D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75" t="-374" r="582" b="374"/>
          <a:stretch/>
        </p:blipFill>
        <p:spPr bwMode="auto">
          <a:xfrm>
            <a:off x="6317366" y="1273768"/>
            <a:ext cx="5329450" cy="5251576"/>
          </a:xfrm>
          <a:prstGeom prst="snip2DiagRect">
            <a:avLst>
              <a:gd name="adj1" fmla="val 11193"/>
              <a:gd name="adj2" fmla="val 0"/>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 name="Prostokąt: ścięte rogi po przekątnej 20">
            <a:extLst>
              <a:ext uri="{FF2B5EF4-FFF2-40B4-BE49-F238E27FC236}">
                <a16:creationId xmlns:a16="http://schemas.microsoft.com/office/drawing/2014/main" id="{ABBE10CF-6F50-624A-6089-CE53A036DF73}"/>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EBA9D392-5BBD-C595-20BF-A67068FFEB15}"/>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32E5B2BB-6EF8-A0B9-046E-66EECFCC8C1D}"/>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planowane inwestycje: </a:t>
            </a:r>
            <a:br>
              <a:rPr lang="pl-PL" altLang="pl-PL" sz="2000" b="1" dirty="0">
                <a:solidFill>
                  <a:schemeClr val="bg1"/>
                </a:solidFill>
                <a:latin typeface="Ubuntu" panose="020B0504030602030204" pitchFamily="34" charset="0"/>
              </a:rPr>
            </a:br>
            <a:r>
              <a:rPr lang="pl-PL" altLang="pl-PL" sz="2000" b="1" dirty="0">
                <a:solidFill>
                  <a:schemeClr val="bg1"/>
                </a:solidFill>
                <a:latin typeface="Ubuntu" panose="020B0504030602030204" pitchFamily="34" charset="0"/>
              </a:rPr>
              <a:t>połączenie do Portu Lotniczego Modlin</a:t>
            </a:r>
          </a:p>
        </p:txBody>
      </p:sp>
      <p:sp>
        <p:nvSpPr>
          <p:cNvPr id="2" name="Prostokąt: ścięte rogi po przekątnej 1">
            <a:extLst>
              <a:ext uri="{FF2B5EF4-FFF2-40B4-BE49-F238E27FC236}">
                <a16:creationId xmlns:a16="http://schemas.microsoft.com/office/drawing/2014/main" id="{602A77C9-7415-CB34-23E1-6FFF133D3D8D}"/>
              </a:ext>
            </a:extLst>
          </p:cNvPr>
          <p:cNvSpPr/>
          <p:nvPr/>
        </p:nvSpPr>
        <p:spPr>
          <a:xfrm rot="10800000">
            <a:off x="6176260" y="1124744"/>
            <a:ext cx="5604496" cy="5159357"/>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8BA49A3A-1868-9A44-5CB5-B811EABF6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1021CDBA-0870-750B-CC40-7CF180308AC5}"/>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A98CABA9-B66B-9A5E-F790-27F841E87F0A}"/>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DBC65180-6F14-D99D-A364-FF3E52088000}"/>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82E83773-5BB3-BB08-47DA-3EDB628E9A5E}"/>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1D5D8360-9D36-FEA2-D485-D58339D30D8B}"/>
              </a:ext>
            </a:extLst>
          </p:cNvPr>
          <p:cNvSpPr txBox="1"/>
          <p:nvPr/>
        </p:nvSpPr>
        <p:spPr>
          <a:xfrm>
            <a:off x="401249" y="1162093"/>
            <a:ext cx="5631076" cy="5262979"/>
          </a:xfrm>
          <a:prstGeom prst="rect">
            <a:avLst/>
          </a:prstGeom>
          <a:noFill/>
        </p:spPr>
        <p:txBody>
          <a:bodyPr wrap="square" rtlCol="0">
            <a:spAutoFit/>
          </a:bodyPr>
          <a:lstStyle/>
          <a:p>
            <a:pPr>
              <a:buClr>
                <a:schemeClr val="accent5">
                  <a:lumMod val="75000"/>
                </a:schemeClr>
              </a:buClr>
              <a:buSzPct val="150000"/>
              <a:defRPr/>
            </a:pPr>
            <a:r>
              <a:rPr lang="pl-PL" sz="1400" dirty="0">
                <a:solidFill>
                  <a:schemeClr val="bg1"/>
                </a:solidFill>
                <a:latin typeface="Ubuntu" panose="020B0504030602030204" pitchFamily="34" charset="0"/>
              </a:rPr>
              <a:t>Projekt finansowany w ramach programu Fundusze Europejskie dla Mazowsza.</a:t>
            </a:r>
          </a:p>
          <a:p>
            <a:pPr>
              <a:buClr>
                <a:schemeClr val="accent5">
                  <a:lumMod val="75000"/>
                </a:schemeClr>
              </a:buClr>
              <a:buSzPct val="150000"/>
              <a:defRPr/>
            </a:pPr>
            <a:r>
              <a:rPr lang="pl-PL" sz="1400" b="1" dirty="0">
                <a:solidFill>
                  <a:srgbClr val="FFC000"/>
                </a:solidFill>
                <a:latin typeface="Ubuntu" panose="020B0504030602030204" pitchFamily="34" charset="0"/>
              </a:rPr>
              <a:t>Szacowany koszt: </a:t>
            </a:r>
            <a:r>
              <a:rPr lang="pl-PL" sz="1400" dirty="0">
                <a:solidFill>
                  <a:schemeClr val="bg1"/>
                </a:solidFill>
                <a:latin typeface="Ubuntu" panose="020B0504030602030204" pitchFamily="34" charset="0"/>
              </a:rPr>
              <a:t>208,8 mln zł</a:t>
            </a:r>
          </a:p>
          <a:p>
            <a:pPr>
              <a:buClr>
                <a:schemeClr val="accent5">
                  <a:lumMod val="75000"/>
                </a:schemeClr>
              </a:buClr>
              <a:buSzPct val="150000"/>
              <a:defRPr/>
            </a:pPr>
            <a:endParaRPr lang="pl-PL" sz="1400" b="1" dirty="0">
              <a:solidFill>
                <a:srgbClr val="FFC000"/>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projektu:</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5,5 km nowej dwutorowej linii kolejowej Modlin – Mazowiecki Port Lotniczy (MPL) Warszawa-Modlin;</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stacji kolejowej w rejonie Mazowieckiego Portu Lotniczego (MPL) Modlin Lotnisko;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rozbudowa istniejącej stacji kolejowej Modlin o dodatkowy tor oraz peron pasażerski;</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stacji towarowej (Modlin Towarowy) umożliwiającej włączenie toru bocznicy POL-OIL w układ stacyjny;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3 wiaduktów nad linią kolejową w ciągu dróg kołowych.</a:t>
            </a: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stworzenia bezpośrednich połączeń Lotnisko Chopina - Mazowiecki Port Lotniczy (MPL) Warszawa/Modlin,</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likwidacja utrudnień w dojeździe na lotnisko w stosunku do dotychczasowych możliwości dojazdu (pociąg + autobus)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poprawa komfortu podróżowania do MPL Warszawa-Modlin.</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stworzenie nowych bezpośrednich relacji na obszarze</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aglomeracji warszawskiej,</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zwiększenie konkurencyjności oraz poprawa jakości</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dostępności usług w regionalnym transporcie kolejowym.</a:t>
            </a:r>
          </a:p>
        </p:txBody>
      </p:sp>
    </p:spTree>
    <p:extLst>
      <p:ext uri="{BB962C8B-B14F-4D97-AF65-F5344CB8AC3E}">
        <p14:creationId xmlns:p14="http://schemas.microsoft.com/office/powerpoint/2010/main" val="344264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636A-8527-D397-A448-8EFAA5C7EFB8}"/>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44D65114-91DB-234E-FCEE-54FF16197B89}"/>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C70E0CA5-AFED-B65D-4C1C-80D92F1901C1}"/>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A2882C94-5B6F-36D2-662B-D6530DBB3E0A}"/>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92D7BE18-5957-B118-AAC1-F9062142BEA2}"/>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06B5AE84-92C1-8E70-F339-88E4838F1DD1}"/>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92AF94AE-E02F-6B1C-291D-E51831642591}"/>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64867B16-0F2B-8EF6-7CC4-1C12CD78B2E6}"/>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C27A7035-FEDF-6D12-418E-004806942ECF}"/>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EA4CC09A-5B24-1ADB-0CBB-D06A141F34FD}"/>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AFB4BBAE-7EE7-C129-6620-537B1A52013A}"/>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320094E7-FFA7-233C-C52C-4924EC6AF2DA}"/>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3AE7E388-342A-A678-4655-037904A27575}"/>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B60C4FA3-BE6B-6A0E-FA19-0A206D35FAC1}"/>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B66E6A4B-09EE-F5A7-673E-0426BD8C13A3}"/>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052A4CDD-A7E2-5C3D-9502-AC95025AFE04}"/>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CA30B18C-2AF6-8DAC-4867-180DD8E2F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1A3C3E6C-D3C8-026B-0E3A-D2CCFF91B631}"/>
              </a:ext>
            </a:extLst>
          </p:cNvPr>
          <p:cNvSpPr/>
          <p:nvPr/>
        </p:nvSpPr>
        <p:spPr>
          <a:xfrm rot="10800000">
            <a:off x="491503" y="1198520"/>
            <a:ext cx="11208991" cy="5316204"/>
          </a:xfrm>
          <a:prstGeom prst="snip2DiagRect">
            <a:avLst>
              <a:gd name="adj1" fmla="val 15742"/>
              <a:gd name="adj2" fmla="val 0"/>
            </a:avLst>
          </a:prstGeom>
          <a:noFill/>
          <a:ln w="127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BA53511F-AFA0-4949-14BD-477DA66948C0}"/>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B5EF8768-021E-3979-6699-6FE48675655B}"/>
              </a:ext>
            </a:extLst>
          </p:cNvPr>
          <p:cNvSpPr txBox="1"/>
          <p:nvPr/>
        </p:nvSpPr>
        <p:spPr>
          <a:xfrm>
            <a:off x="642288" y="1357408"/>
            <a:ext cx="11058208" cy="692497"/>
          </a:xfrm>
          <a:prstGeom prst="rect">
            <a:avLst/>
          </a:prstGeom>
          <a:noFill/>
        </p:spPr>
        <p:txBody>
          <a:bodyPr wrap="square" lIns="91440" tIns="45720" rIns="91440" bIns="45720" rtlCol="0" anchor="t">
            <a:spAutoFit/>
          </a:bodyPr>
          <a:lstStyle/>
          <a:p>
            <a:pPr algn="ctr">
              <a:spcAft>
                <a:spcPts val="600"/>
              </a:spcAft>
            </a:pPr>
            <a:r>
              <a:rPr lang="pl-PL" b="1" dirty="0">
                <a:solidFill>
                  <a:schemeClr val="bg1"/>
                </a:solidFill>
                <a:latin typeface="Ubuntu" panose="020B0504030602030204" pitchFamily="34" charset="0"/>
                <a:ea typeface="Calibri"/>
                <a:cs typeface="Arial" panose="020B0604020202020204" pitchFamily="34" charset="0"/>
              </a:rPr>
              <a:t>Linia kolejowa nr 9 – kręgosłup transportowy powiatu</a:t>
            </a:r>
            <a:endParaRPr lang="pl-PL" sz="1400" dirty="0">
              <a:solidFill>
                <a:schemeClr val="bg1"/>
              </a:solidFill>
              <a:latin typeface="Ubuntu" panose="020B0504030602030204" pitchFamily="34" charset="0"/>
              <a:ea typeface="Calibri"/>
              <a:cs typeface="Arial" panose="020B0604020202020204" pitchFamily="34" charset="0"/>
            </a:endParaRPr>
          </a:p>
          <a:p>
            <a:pPr marL="285750" indent="-285750" algn="just">
              <a:spcAft>
                <a:spcPts val="600"/>
              </a:spcAft>
              <a:buFont typeface="Arial" panose="020B0604020202020204" pitchFamily="34" charset="0"/>
              <a:buChar char="•"/>
            </a:pPr>
            <a:endParaRPr lang="pl-PL" sz="1600" dirty="0">
              <a:solidFill>
                <a:schemeClr val="bg1"/>
              </a:solidFill>
              <a:effectLst/>
              <a:latin typeface="Ubuntu" panose="020B0504030602030204" pitchFamily="34" charset="0"/>
              <a:ea typeface="Times New Roman" panose="02020603050405020304" pitchFamily="18" charset="0"/>
            </a:endParaRPr>
          </a:p>
        </p:txBody>
      </p:sp>
      <p:sp>
        <p:nvSpPr>
          <p:cNvPr id="8" name="pole tekstowe 7">
            <a:extLst>
              <a:ext uri="{FF2B5EF4-FFF2-40B4-BE49-F238E27FC236}">
                <a16:creationId xmlns:a16="http://schemas.microsoft.com/office/drawing/2014/main" id="{6C2B4669-A0BF-AC4C-8EE8-88450B4E5E3E}"/>
              </a:ext>
            </a:extLst>
          </p:cNvPr>
          <p:cNvSpPr txBox="1"/>
          <p:nvPr/>
        </p:nvSpPr>
        <p:spPr>
          <a:xfrm>
            <a:off x="5810434" y="2398085"/>
            <a:ext cx="5974198" cy="3231654"/>
          </a:xfrm>
          <a:prstGeom prst="rect">
            <a:avLst/>
          </a:prstGeom>
          <a:noFill/>
        </p:spPr>
        <p:txBody>
          <a:bodyPr wrap="square" rtlCol="0">
            <a:spAutoFit/>
          </a:bodyPr>
          <a:lstStyle/>
          <a:p>
            <a:pPr>
              <a:spcAft>
                <a:spcPts val="600"/>
              </a:spcAft>
            </a:pPr>
            <a:r>
              <a:rPr lang="pl-PL" sz="1400" b="1" dirty="0">
                <a:solidFill>
                  <a:schemeClr val="accent2"/>
                </a:solidFill>
                <a:latin typeface="Ubuntu" panose="020B0504030602030204" pitchFamily="34" charset="0"/>
                <a:ea typeface="Calibri"/>
                <a:cs typeface="Arial" panose="020B0604020202020204" pitchFamily="34" charset="0"/>
              </a:rPr>
              <a:t>Bezpośrednia obsługa:</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miejsko-wiejska NASIELSK</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POMIECHÓWEK</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miejska NOWY DWÓR MAZOWIECKI</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lgn="ctr">
              <a:spcAft>
                <a:spcPts val="600"/>
              </a:spcAft>
            </a:pPr>
            <a:r>
              <a:rPr lang="pl-PL" sz="1400" b="1" i="1" dirty="0">
                <a:solidFill>
                  <a:schemeClr val="bg1"/>
                </a:solidFill>
                <a:latin typeface="Ubuntu" panose="020B0504030602030204" pitchFamily="34" charset="0"/>
                <a:ea typeface="Calibri"/>
                <a:cs typeface="Arial" panose="020B0604020202020204" pitchFamily="34" charset="0"/>
              </a:rPr>
              <a:t>75 % mieszkańców powiatu</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accent2"/>
                </a:solidFill>
                <a:latin typeface="Ubuntu" panose="020B0504030602030204" pitchFamily="34" charset="0"/>
                <a:ea typeface="Calibri"/>
                <a:cs typeface="Arial" panose="020B0604020202020204" pitchFamily="34" charset="0"/>
              </a:rPr>
              <a:t>Pośrednia obsługa:</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miejsko-wiejska ZAKROCZYM</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CZOSNÓW</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Gmina LEONCIN</a:t>
            </a:r>
          </a:p>
        </p:txBody>
      </p:sp>
      <p:pic>
        <p:nvPicPr>
          <p:cNvPr id="3" name="Obraz 2">
            <a:extLst>
              <a:ext uri="{FF2B5EF4-FFF2-40B4-BE49-F238E27FC236}">
                <a16:creationId xmlns:a16="http://schemas.microsoft.com/office/drawing/2014/main" id="{4B1DED52-3C9E-AC56-ADD3-35AB62056DCC}"/>
              </a:ext>
            </a:extLst>
          </p:cNvPr>
          <p:cNvPicPr>
            <a:picLocks noChangeAspect="1"/>
          </p:cNvPicPr>
          <p:nvPr/>
        </p:nvPicPr>
        <p:blipFill>
          <a:blip r:embed="rId4"/>
          <a:stretch>
            <a:fillRect/>
          </a:stretch>
        </p:blipFill>
        <p:spPr>
          <a:xfrm>
            <a:off x="1266712" y="2123347"/>
            <a:ext cx="3753919" cy="3851759"/>
          </a:xfrm>
          <a:prstGeom prst="rect">
            <a:avLst/>
          </a:prstGeom>
        </p:spPr>
      </p:pic>
    </p:spTree>
    <p:extLst>
      <p:ext uri="{BB962C8B-B14F-4D97-AF65-F5344CB8AC3E}">
        <p14:creationId xmlns:p14="http://schemas.microsoft.com/office/powerpoint/2010/main" val="979000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552CB-CA94-36C8-262C-CA3BB370386C}"/>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BB0FA6DD-BD75-A3CE-0476-66E09A8E8B5D}"/>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E31FAF11-6A8E-6584-F80C-5229888CF216}"/>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4BFB26B9-261B-2105-F9EF-A52B7004A544}"/>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DE613FCF-8A75-B201-BED1-7E3E583BC3FA}"/>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960F6233-5B75-F3AE-FB80-1DDD44BEB84A}"/>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35546A66-1A6E-F70B-5CC7-23426522954A}"/>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AECC5135-3E46-64C3-9314-36FEC890CC47}"/>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AD28F3D7-53A7-5716-1021-756959671A74}"/>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C4878528-6BCC-83DF-7BC3-75FD0CE02442}"/>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A5934CE0-93D8-50C0-3AD9-125D85A605A3}"/>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DC6110C9-C4AD-C20E-94D3-52888F75B5A3}"/>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D65E92F6-B78D-3E19-AC6E-0EDEDAC78F30}"/>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61A1FB31-E630-B4E7-E0AA-831B4E9E4470}"/>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7153D8D2-AFDD-61AB-6E2D-C0676ABE28FE}"/>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28A91571-D9C5-1AEA-BD76-3D84B35AC297}"/>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4766B89C-3641-D358-1688-027640E36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5B59E4B4-AD68-FB55-A9AB-BEE8F3C79C32}"/>
              </a:ext>
            </a:extLst>
          </p:cNvPr>
          <p:cNvSpPr/>
          <p:nvPr/>
        </p:nvSpPr>
        <p:spPr>
          <a:xfrm rot="10800000">
            <a:off x="335358" y="1291784"/>
            <a:ext cx="11449273" cy="5305565"/>
          </a:xfrm>
          <a:prstGeom prst="snip2DiagRect">
            <a:avLst>
              <a:gd name="adj1" fmla="val 15742"/>
              <a:gd name="adj2" fmla="val 0"/>
            </a:avLst>
          </a:prstGeom>
          <a:noFill/>
          <a:ln w="127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0FCE74DB-CDB8-419C-946A-A41D17178E7C}"/>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8534284B-E9E3-F166-FEB6-7948F6C51D21}"/>
              </a:ext>
            </a:extLst>
          </p:cNvPr>
          <p:cNvSpPr txBox="1"/>
          <p:nvPr/>
        </p:nvSpPr>
        <p:spPr>
          <a:xfrm>
            <a:off x="642288" y="1357408"/>
            <a:ext cx="11058208" cy="692497"/>
          </a:xfrm>
          <a:prstGeom prst="rect">
            <a:avLst/>
          </a:prstGeom>
          <a:noFill/>
        </p:spPr>
        <p:txBody>
          <a:bodyPr wrap="square" lIns="91440" tIns="45720" rIns="91440" bIns="45720" rtlCol="0" anchor="t">
            <a:spAutoFit/>
          </a:bodyPr>
          <a:lstStyle/>
          <a:p>
            <a:pPr algn="ctr">
              <a:spcAft>
                <a:spcPts val="600"/>
              </a:spcAft>
            </a:pPr>
            <a:r>
              <a:rPr lang="pl-PL" b="1" dirty="0">
                <a:solidFill>
                  <a:schemeClr val="bg1"/>
                </a:solidFill>
                <a:latin typeface="Ubuntu" panose="020B0504030602030204" pitchFamily="34" charset="0"/>
                <a:ea typeface="Calibri"/>
                <a:cs typeface="Arial" panose="020B0604020202020204" pitchFamily="34" charset="0"/>
              </a:rPr>
              <a:t>Linia kolejowa nr 9 – aktualna oferta przewozowa</a:t>
            </a:r>
            <a:endParaRPr lang="pl-PL" sz="1400" dirty="0">
              <a:solidFill>
                <a:schemeClr val="bg1"/>
              </a:solidFill>
              <a:latin typeface="Ubuntu" panose="020B0504030602030204" pitchFamily="34" charset="0"/>
              <a:ea typeface="Calibri"/>
              <a:cs typeface="Arial" panose="020B0604020202020204" pitchFamily="34" charset="0"/>
            </a:endParaRPr>
          </a:p>
          <a:p>
            <a:pPr marL="285750" indent="-285750" algn="just">
              <a:spcAft>
                <a:spcPts val="600"/>
              </a:spcAft>
              <a:buFont typeface="Arial" panose="020B0604020202020204" pitchFamily="34" charset="0"/>
              <a:buChar char="•"/>
            </a:pPr>
            <a:endParaRPr lang="pl-PL" sz="1600" dirty="0">
              <a:solidFill>
                <a:schemeClr val="bg1"/>
              </a:solidFill>
              <a:effectLst/>
              <a:latin typeface="Ubuntu" panose="020B0504030602030204" pitchFamily="34" charset="0"/>
              <a:ea typeface="Times New Roman" panose="02020603050405020304" pitchFamily="18" charset="0"/>
            </a:endParaRPr>
          </a:p>
        </p:txBody>
      </p:sp>
      <p:sp>
        <p:nvSpPr>
          <p:cNvPr id="3" name="pole tekstowe 2">
            <a:extLst>
              <a:ext uri="{FF2B5EF4-FFF2-40B4-BE49-F238E27FC236}">
                <a16:creationId xmlns:a16="http://schemas.microsoft.com/office/drawing/2014/main" id="{34E5120A-668C-3DF9-4A3D-783EEE6D2CE4}"/>
              </a:ext>
            </a:extLst>
          </p:cNvPr>
          <p:cNvSpPr txBox="1"/>
          <p:nvPr/>
        </p:nvSpPr>
        <p:spPr>
          <a:xfrm>
            <a:off x="600552" y="2288713"/>
            <a:ext cx="5592477" cy="1985159"/>
          </a:xfrm>
          <a:prstGeom prst="rect">
            <a:avLst/>
          </a:prstGeom>
          <a:noFill/>
        </p:spPr>
        <p:txBody>
          <a:bodyPr wrap="square" rtlCol="0">
            <a:spAutoFit/>
          </a:bodyPr>
          <a:lstStyle/>
          <a:p>
            <a:pPr>
              <a:spcAft>
                <a:spcPts val="600"/>
              </a:spcAft>
            </a:pPr>
            <a:r>
              <a:rPr lang="pl-PL" sz="1400" b="1" u="sng" dirty="0">
                <a:solidFill>
                  <a:schemeClr val="accent2"/>
                </a:solidFill>
                <a:latin typeface="Ubuntu" panose="020B0504030602030204" pitchFamily="34" charset="0"/>
                <a:ea typeface="Calibri"/>
                <a:cs typeface="Arial" panose="020B0604020202020204" pitchFamily="34" charset="0"/>
              </a:rPr>
              <a:t>Warszawa Centralna – Nowy Dwór Mazowiecki – Modlin</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Codziennie [</a:t>
            </a:r>
            <a:r>
              <a:rPr lang="pl-PL" sz="1400" b="1" dirty="0" err="1">
                <a:solidFill>
                  <a:schemeClr val="bg1"/>
                </a:solidFill>
                <a:latin typeface="Ubuntu" panose="020B0504030602030204" pitchFamily="34" charset="0"/>
                <a:ea typeface="Calibri"/>
                <a:cs typeface="Arial" panose="020B0604020202020204" pitchFamily="34" charset="0"/>
              </a:rPr>
              <a:t>poc</a:t>
            </a:r>
            <a:r>
              <a:rPr lang="pl-PL" sz="1400" b="1" dirty="0">
                <a:solidFill>
                  <a:schemeClr val="bg1"/>
                </a:solidFill>
                <a:latin typeface="Ubuntu" panose="020B0504030602030204" pitchFamily="34" charset="0"/>
                <a:ea typeface="Calibri"/>
                <a:cs typeface="Arial" panose="020B0604020202020204" pitchFamily="34" charset="0"/>
              </a:rPr>
              <a:t>./godz.]</a:t>
            </a:r>
          </a:p>
          <a:p>
            <a:pPr marL="285750" indent="-285750">
              <a:spcAft>
                <a:spcPts val="600"/>
              </a:spcAft>
              <a:buClr>
                <a:srgbClr val="FFC000"/>
              </a:buClr>
              <a:buSzPct val="150000"/>
              <a:buFont typeface="Arial" panose="020B0604020202020204" pitchFamily="34" charset="0"/>
              <a:buChar char="•"/>
            </a:pPr>
            <a:r>
              <a:rPr lang="pl-PL" sz="1400" dirty="0">
                <a:solidFill>
                  <a:schemeClr val="bg1"/>
                </a:solidFill>
                <a:latin typeface="Ubuntu" panose="020B0504030602030204" pitchFamily="34" charset="0"/>
                <a:ea typeface="Calibri"/>
                <a:cs typeface="Arial" panose="020B0604020202020204" pitchFamily="34" charset="0"/>
              </a:rPr>
              <a:t>1 pociąg dalekobieżny (postój tylko w Nowym Dworze Mazowieckim)</a:t>
            </a:r>
          </a:p>
          <a:p>
            <a:pPr marL="285750" indent="-285750">
              <a:spcAft>
                <a:spcPts val="600"/>
              </a:spcAft>
              <a:buClr>
                <a:srgbClr val="FFC000"/>
              </a:buClr>
              <a:buSzPct val="150000"/>
              <a:buFont typeface="Arial" panose="020B0604020202020204" pitchFamily="34" charset="0"/>
              <a:buChar char="•"/>
            </a:pPr>
            <a:r>
              <a:rPr lang="pl-PL" sz="1400" dirty="0">
                <a:solidFill>
                  <a:schemeClr val="bg1"/>
                </a:solidFill>
                <a:latin typeface="Ubuntu" panose="020B0504030602030204" pitchFamily="34" charset="0"/>
                <a:ea typeface="Calibri"/>
                <a:cs typeface="Arial" panose="020B0604020202020204" pitchFamily="34" charset="0"/>
              </a:rPr>
              <a:t>1 przyspieszony pociąg osobowy</a:t>
            </a:r>
          </a:p>
          <a:p>
            <a:pPr marL="285750" indent="-285750">
              <a:spcAft>
                <a:spcPts val="600"/>
              </a:spcAft>
              <a:buFont typeface="Arial" panose="020B0604020202020204" pitchFamily="34" charset="0"/>
              <a:buChar char="•"/>
            </a:pPr>
            <a:endParaRPr lang="pl-PL" sz="1400" b="1" dirty="0">
              <a:solidFill>
                <a:schemeClr val="bg1"/>
              </a:solidFill>
              <a:latin typeface="Ubuntu" panose="020B0504030602030204" pitchFamily="34" charset="0"/>
              <a:ea typeface="Calibri"/>
              <a:cs typeface="Arial" panose="020B0604020202020204" pitchFamily="34" charset="0"/>
            </a:endParaRPr>
          </a:p>
        </p:txBody>
      </p:sp>
      <p:sp>
        <p:nvSpPr>
          <p:cNvPr id="8" name="pole tekstowe 7">
            <a:extLst>
              <a:ext uri="{FF2B5EF4-FFF2-40B4-BE49-F238E27FC236}">
                <a16:creationId xmlns:a16="http://schemas.microsoft.com/office/drawing/2014/main" id="{674CAC79-6BAD-ADBB-EAAD-2BCA09B0F32E}"/>
              </a:ext>
            </a:extLst>
          </p:cNvPr>
          <p:cNvSpPr txBox="1"/>
          <p:nvPr/>
        </p:nvSpPr>
        <p:spPr>
          <a:xfrm>
            <a:off x="5810434" y="2291755"/>
            <a:ext cx="5974198" cy="2354491"/>
          </a:xfrm>
          <a:prstGeom prst="rect">
            <a:avLst/>
          </a:prstGeom>
          <a:noFill/>
        </p:spPr>
        <p:txBody>
          <a:bodyPr wrap="square" rtlCol="0">
            <a:spAutoFit/>
          </a:bodyPr>
          <a:lstStyle/>
          <a:p>
            <a:pPr>
              <a:spcAft>
                <a:spcPts val="600"/>
              </a:spcAft>
            </a:pPr>
            <a:r>
              <a:rPr lang="pl-PL" sz="1400" b="1" u="sng" dirty="0">
                <a:solidFill>
                  <a:schemeClr val="accent2"/>
                </a:solidFill>
                <a:latin typeface="Ubuntu" panose="020B0504030602030204" pitchFamily="34" charset="0"/>
                <a:ea typeface="Calibri"/>
                <a:cs typeface="Arial" panose="020B0604020202020204" pitchFamily="34" charset="0"/>
              </a:rPr>
              <a:t>Warszawa Gdańska – Nowy Dwór Mazowiecki – Modlin – Nasielsk</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Dni robocze godziny szczytu  [</a:t>
            </a:r>
            <a:r>
              <a:rPr lang="pl-PL" sz="1400" b="1" dirty="0" err="1">
                <a:solidFill>
                  <a:schemeClr val="bg1"/>
                </a:solidFill>
                <a:latin typeface="Ubuntu" panose="020B0504030602030204" pitchFamily="34" charset="0"/>
                <a:ea typeface="Calibri"/>
                <a:cs typeface="Arial" panose="020B0604020202020204" pitchFamily="34" charset="0"/>
              </a:rPr>
              <a:t>poc</a:t>
            </a:r>
            <a:r>
              <a:rPr lang="pl-PL" sz="1400" b="1" dirty="0">
                <a:solidFill>
                  <a:schemeClr val="bg1"/>
                </a:solidFill>
                <a:latin typeface="Ubuntu" panose="020B0504030602030204" pitchFamily="34" charset="0"/>
                <a:ea typeface="Calibri"/>
                <a:cs typeface="Arial" panose="020B0604020202020204" pitchFamily="34" charset="0"/>
              </a:rPr>
              <a:t>./godz.]</a:t>
            </a:r>
          </a:p>
          <a:p>
            <a:pPr marL="285750" indent="-285750">
              <a:spcAft>
                <a:spcPts val="600"/>
              </a:spcAft>
              <a:buClr>
                <a:srgbClr val="FFC000"/>
              </a:buClr>
              <a:buSzPct val="150000"/>
              <a:buFont typeface="Arial" panose="020B0604020202020204" pitchFamily="34" charset="0"/>
              <a:buChar char="•"/>
            </a:pPr>
            <a:r>
              <a:rPr lang="pl-PL" sz="1400" dirty="0">
                <a:solidFill>
                  <a:schemeClr val="bg1"/>
                </a:solidFill>
                <a:latin typeface="Ubuntu" panose="020B0504030602030204" pitchFamily="34" charset="0"/>
                <a:ea typeface="Calibri"/>
                <a:cs typeface="Arial" panose="020B0604020202020204" pitchFamily="34" charset="0"/>
              </a:rPr>
              <a:t>2 pociągi osobowe</a:t>
            </a:r>
          </a:p>
          <a:p>
            <a:pPr marL="285750" indent="-285750">
              <a:spcAft>
                <a:spcPts val="600"/>
              </a:spcAft>
              <a:buClr>
                <a:srgbClr val="FFC000"/>
              </a:buClr>
              <a:buSzPct val="150000"/>
              <a:buFont typeface="Arial" panose="020B0604020202020204" pitchFamily="34" charset="0"/>
              <a:buChar char="•"/>
            </a:pPr>
            <a:r>
              <a:rPr lang="pl-PL" sz="1400" dirty="0">
                <a:solidFill>
                  <a:schemeClr val="bg1"/>
                </a:solidFill>
                <a:latin typeface="Ubuntu" panose="020B0504030602030204" pitchFamily="34" charset="0"/>
                <a:ea typeface="Calibri"/>
                <a:cs typeface="Arial" panose="020B0604020202020204" pitchFamily="34" charset="0"/>
              </a:rPr>
              <a:t>1 pociąg osobowy przyspieszony</a:t>
            </a:r>
          </a:p>
          <a:p>
            <a:pPr marL="285750" indent="-285750">
              <a:spcAft>
                <a:spcPts val="600"/>
              </a:spcAft>
              <a:buFont typeface="Arial" panose="020B0604020202020204" pitchFamily="34" charset="0"/>
              <a:buChar char="•"/>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Dni robocze poza szczytem oraz weekendy  [</a:t>
            </a:r>
            <a:r>
              <a:rPr lang="pl-PL" sz="1400" b="1" dirty="0" err="1">
                <a:solidFill>
                  <a:schemeClr val="bg1"/>
                </a:solidFill>
                <a:latin typeface="Ubuntu" panose="020B0504030602030204" pitchFamily="34" charset="0"/>
                <a:ea typeface="Calibri"/>
                <a:cs typeface="Arial" panose="020B0604020202020204" pitchFamily="34" charset="0"/>
              </a:rPr>
              <a:t>poc</a:t>
            </a:r>
            <a:r>
              <a:rPr lang="pl-PL" sz="1400" b="1" dirty="0">
                <a:solidFill>
                  <a:schemeClr val="bg1"/>
                </a:solidFill>
                <a:latin typeface="Ubuntu" panose="020B0504030602030204" pitchFamily="34" charset="0"/>
                <a:ea typeface="Calibri"/>
                <a:cs typeface="Arial" panose="020B0604020202020204" pitchFamily="34" charset="0"/>
              </a:rPr>
              <a:t>./godz.]</a:t>
            </a:r>
          </a:p>
          <a:p>
            <a:pPr marL="285750" indent="-285750">
              <a:spcAft>
                <a:spcPts val="600"/>
              </a:spcAft>
              <a:buClr>
                <a:srgbClr val="FFC000"/>
              </a:buClr>
              <a:buSzPct val="150000"/>
              <a:buFont typeface="Arial" panose="020B0604020202020204" pitchFamily="34" charset="0"/>
              <a:buChar char="•"/>
            </a:pPr>
            <a:r>
              <a:rPr lang="pl-PL" sz="1400" dirty="0">
                <a:solidFill>
                  <a:schemeClr val="bg1"/>
                </a:solidFill>
                <a:latin typeface="Ubuntu" panose="020B0504030602030204" pitchFamily="34" charset="0"/>
                <a:ea typeface="Calibri"/>
                <a:cs typeface="Arial" panose="020B0604020202020204" pitchFamily="34" charset="0"/>
              </a:rPr>
              <a:t>1 pociąg osobowy</a:t>
            </a:r>
          </a:p>
        </p:txBody>
      </p:sp>
      <p:pic>
        <p:nvPicPr>
          <p:cNvPr id="17" name="Obraz 16">
            <a:extLst>
              <a:ext uri="{FF2B5EF4-FFF2-40B4-BE49-F238E27FC236}">
                <a16:creationId xmlns:a16="http://schemas.microsoft.com/office/drawing/2014/main" id="{193EA4F4-D4F0-7D98-7EFD-8BA988B7A640}"/>
              </a:ext>
            </a:extLst>
          </p:cNvPr>
          <p:cNvPicPr>
            <a:picLocks noChangeAspect="1"/>
          </p:cNvPicPr>
          <p:nvPr/>
        </p:nvPicPr>
        <p:blipFill>
          <a:blip r:embed="rId4"/>
          <a:stretch>
            <a:fillRect/>
          </a:stretch>
        </p:blipFill>
        <p:spPr>
          <a:xfrm>
            <a:off x="985427" y="4014363"/>
            <a:ext cx="3115582" cy="2507053"/>
          </a:xfrm>
          <a:prstGeom prst="rect">
            <a:avLst/>
          </a:prstGeom>
        </p:spPr>
      </p:pic>
    </p:spTree>
    <p:extLst>
      <p:ext uri="{BB962C8B-B14F-4D97-AF65-F5344CB8AC3E}">
        <p14:creationId xmlns:p14="http://schemas.microsoft.com/office/powerpoint/2010/main" val="4021430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30B7-BAB7-3F42-F5E0-8AA48B6B1B71}"/>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B5006B20-5689-7688-09C9-2B03F6602898}"/>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890EB2A2-DD55-2792-90BC-9A242B5242F0}"/>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98234FB5-A1EC-D2B5-E3DD-F692DAF38949}"/>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C07E00DE-FC1B-92A9-F867-25FB914FB3C7}"/>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DE342B46-E7A2-C1C0-3E10-364EC5ABBD3A}"/>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8B3C3881-60F2-D6BB-5B43-EC320E5B1133}"/>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DA395841-7CC1-CBBF-422D-723112F8DDC0}"/>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CD749025-FD3A-9E83-F8E2-795EE4D7F645}"/>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B410CFC3-FE55-A7B2-7AFD-A816D0590817}"/>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F25BB479-0CE0-E1AB-C08C-2E038F3BEAA9}"/>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CDE42B2A-F944-F19A-1ED7-2EF692A0E3EF}"/>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ACEB1ACF-DD3C-7E1D-A69A-4FFB87C1BB0B}"/>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1DAC93C3-B41E-EA86-AC03-0464369E10BC}"/>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AA9B5640-2900-643B-03EC-3DF822AA358E}"/>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E6C451F6-59AF-A7A4-0A02-D9A335ADF919}"/>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6796B92E-6349-5914-8FE7-F24A521B1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12E6CDC4-DD2F-6D2C-32D3-EA55F48AF57B}"/>
              </a:ext>
            </a:extLst>
          </p:cNvPr>
          <p:cNvSpPr/>
          <p:nvPr/>
        </p:nvSpPr>
        <p:spPr>
          <a:xfrm rot="10800000">
            <a:off x="491502" y="1240698"/>
            <a:ext cx="11293129" cy="5356654"/>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6A45EC60-5408-15DE-9367-7172F8F65F2B}"/>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pic>
        <p:nvPicPr>
          <p:cNvPr id="16" name="Obraz 15">
            <a:extLst>
              <a:ext uri="{FF2B5EF4-FFF2-40B4-BE49-F238E27FC236}">
                <a16:creationId xmlns:a16="http://schemas.microsoft.com/office/drawing/2014/main" id="{4D75997C-8367-77D3-7AC6-8D7C98E972EF}"/>
              </a:ext>
            </a:extLst>
          </p:cNvPr>
          <p:cNvPicPr>
            <a:picLocks noChangeAspect="1"/>
          </p:cNvPicPr>
          <p:nvPr/>
        </p:nvPicPr>
        <p:blipFill>
          <a:blip r:embed="rId4"/>
          <a:stretch>
            <a:fillRect/>
          </a:stretch>
        </p:blipFill>
        <p:spPr>
          <a:xfrm>
            <a:off x="911424" y="2096512"/>
            <a:ext cx="4070137" cy="3645024"/>
          </a:xfrm>
          <a:prstGeom prst="rect">
            <a:avLst/>
          </a:prstGeom>
        </p:spPr>
      </p:pic>
      <p:sp>
        <p:nvSpPr>
          <p:cNvPr id="6" name="pole tekstowe 5">
            <a:extLst>
              <a:ext uri="{FF2B5EF4-FFF2-40B4-BE49-F238E27FC236}">
                <a16:creationId xmlns:a16="http://schemas.microsoft.com/office/drawing/2014/main" id="{7458C20C-B325-0925-429A-5345B0F10603}"/>
              </a:ext>
            </a:extLst>
          </p:cNvPr>
          <p:cNvSpPr txBox="1"/>
          <p:nvPr/>
        </p:nvSpPr>
        <p:spPr>
          <a:xfrm>
            <a:off x="4409092" y="1671992"/>
            <a:ext cx="6868140" cy="4108817"/>
          </a:xfrm>
          <a:prstGeom prst="rect">
            <a:avLst/>
          </a:prstGeom>
          <a:noFill/>
        </p:spPr>
        <p:txBody>
          <a:bodyPr wrap="square" lIns="91440" tIns="45720" rIns="91440" bIns="45720" rtlCol="0" anchor="t">
            <a:spAutoFit/>
          </a:bodyPr>
          <a:lstStyle/>
          <a:p>
            <a:pPr algn="ctr">
              <a:spcAft>
                <a:spcPts val="600"/>
              </a:spcAft>
            </a:pPr>
            <a:r>
              <a:rPr lang="pl-PL" b="1" dirty="0">
                <a:solidFill>
                  <a:schemeClr val="bg1"/>
                </a:solidFill>
                <a:latin typeface="Ubuntu" panose="020B0504030602030204" pitchFamily="34" charset="0"/>
                <a:ea typeface="Calibri"/>
                <a:cs typeface="Arial" panose="020B0604020202020204" pitchFamily="34" charset="0"/>
              </a:rPr>
              <a:t>Linia kolejowa nr 9 – aktualna oferta przewozowa</a:t>
            </a:r>
          </a:p>
          <a:p>
            <a:pPr algn="ctr">
              <a:spcAft>
                <a:spcPts val="600"/>
              </a:spcAft>
            </a:pPr>
            <a:r>
              <a:rPr lang="pl-PL" sz="1400" b="1" i="1" dirty="0">
                <a:solidFill>
                  <a:schemeClr val="bg1"/>
                </a:solidFill>
                <a:effectLst/>
                <a:latin typeface="Ubuntu" panose="020B0504030602030204" pitchFamily="34" charset="0"/>
                <a:ea typeface="Calibri"/>
                <a:cs typeface="Arial" panose="020B0604020202020204" pitchFamily="34" charset="0"/>
              </a:rPr>
              <a:t>Łączna liczba połączeń z Warszawą w godzinie</a:t>
            </a:r>
          </a:p>
          <a:p>
            <a:pPr algn="ctr">
              <a:spcAft>
                <a:spcPts val="600"/>
              </a:spcAft>
            </a:pPr>
            <a:endParaRPr lang="pl-PL" sz="1200" b="1" i="1" dirty="0">
              <a:solidFill>
                <a:schemeClr val="bg1"/>
              </a:solidFill>
              <a:effectLst/>
              <a:latin typeface="Ubuntu" panose="020B0504030602030204" pitchFamily="34" charset="0"/>
              <a:ea typeface="Aptos" panose="020B0004020202020204" pitchFamily="34" charset="0"/>
              <a:cs typeface="Arial" panose="020B0604020202020204" pitchFamily="34" charset="0"/>
            </a:endParaRPr>
          </a:p>
          <a:p>
            <a:pPr algn="ctr">
              <a:spcAft>
                <a:spcPts val="600"/>
              </a:spcAft>
            </a:pPr>
            <a:r>
              <a:rPr lang="pl-PL" sz="1200" b="1" dirty="0">
                <a:solidFill>
                  <a:schemeClr val="bg1"/>
                </a:solidFill>
                <a:latin typeface="Ubuntu" panose="020B0504030602030204" pitchFamily="34" charset="0"/>
                <a:ea typeface="Aptos" panose="020B0004020202020204" pitchFamily="34" charset="0"/>
                <a:cs typeface="Arial" panose="020B0604020202020204" pitchFamily="34" charset="0"/>
              </a:rPr>
              <a:t>Nowy Dwór Mazowiecki</a:t>
            </a:r>
          </a:p>
          <a:p>
            <a:pPr algn="ctr">
              <a:spcAft>
                <a:spcPts val="600"/>
              </a:spcAft>
            </a:pPr>
            <a:r>
              <a:rPr lang="pl-PL" sz="1400" dirty="0">
                <a:solidFill>
                  <a:schemeClr val="bg1"/>
                </a:solidFill>
                <a:latin typeface="Ubuntu" panose="020B0504030602030204" pitchFamily="34" charset="0"/>
                <a:ea typeface="Calibri"/>
                <a:cs typeface="Arial" panose="020B0604020202020204" pitchFamily="34" charset="0"/>
              </a:rPr>
              <a:t>    Dni robocze godziny szczytu – 5 (w tym 1 pociąg dalekobieżny)</a:t>
            </a:r>
          </a:p>
          <a:p>
            <a:pPr lvl="3" algn="ctr"/>
            <a:r>
              <a:rPr lang="pl-PL" sz="1400" dirty="0">
                <a:solidFill>
                  <a:schemeClr val="bg1"/>
                </a:solidFill>
                <a:latin typeface="Ubuntu" panose="020B0504030602030204" pitchFamily="34" charset="0"/>
                <a:ea typeface="Calibri"/>
                <a:cs typeface="Arial" panose="020B0604020202020204" pitchFamily="34" charset="0"/>
              </a:rPr>
              <a:t>Dni robocze poza szczytem oraz weekendy – 3 (w tym 1 pociąg dalekobieżny)</a:t>
            </a:r>
          </a:p>
          <a:p>
            <a:pPr lvl="3" algn="ctr"/>
            <a:endParaRPr lang="pl-PL" sz="1400" dirty="0">
              <a:solidFill>
                <a:schemeClr val="bg1"/>
              </a:solidFill>
              <a:latin typeface="Ubuntu" panose="020B0504030602030204" pitchFamily="34" charset="0"/>
              <a:ea typeface="Calibri"/>
              <a:cs typeface="Arial" panose="020B0604020202020204" pitchFamily="34" charset="0"/>
            </a:endParaRPr>
          </a:p>
          <a:p>
            <a:pPr algn="ctr">
              <a:spcAft>
                <a:spcPts val="600"/>
              </a:spcAft>
            </a:pPr>
            <a:r>
              <a:rPr lang="pl-PL" sz="1200" b="1" dirty="0">
                <a:solidFill>
                  <a:schemeClr val="bg1"/>
                </a:solidFill>
                <a:latin typeface="Ubuntu" panose="020B0504030602030204" pitchFamily="34" charset="0"/>
                <a:ea typeface="Aptos" panose="020B0004020202020204" pitchFamily="34" charset="0"/>
                <a:cs typeface="Arial" panose="020B0604020202020204" pitchFamily="34" charset="0"/>
              </a:rPr>
              <a:t>Modlin</a:t>
            </a:r>
          </a:p>
          <a:p>
            <a:pPr algn="ctr">
              <a:spcAft>
                <a:spcPts val="600"/>
              </a:spcAft>
            </a:pPr>
            <a:r>
              <a:rPr lang="pl-PL" sz="1400" dirty="0">
                <a:solidFill>
                  <a:schemeClr val="bg1"/>
                </a:solidFill>
                <a:latin typeface="Ubuntu" panose="020B0504030602030204" pitchFamily="34" charset="0"/>
                <a:ea typeface="Calibri"/>
                <a:cs typeface="Arial" panose="020B0604020202020204" pitchFamily="34" charset="0"/>
              </a:rPr>
              <a:t>    Dni robocze godziny szczytu – 4</a:t>
            </a:r>
          </a:p>
          <a:p>
            <a:pPr algn="ctr">
              <a:spcAft>
                <a:spcPts val="600"/>
              </a:spcAft>
            </a:pPr>
            <a:r>
              <a:rPr lang="pl-PL" sz="1400" dirty="0">
                <a:solidFill>
                  <a:schemeClr val="bg1"/>
                </a:solidFill>
                <a:latin typeface="Ubuntu" panose="020B0504030602030204" pitchFamily="34" charset="0"/>
                <a:ea typeface="Calibri"/>
                <a:cs typeface="Arial" panose="020B0604020202020204" pitchFamily="34" charset="0"/>
              </a:rPr>
              <a:t>Dni robocze poza szczytem oraz weekendy – 2</a:t>
            </a:r>
          </a:p>
          <a:p>
            <a:pPr algn="ctr">
              <a:spcAft>
                <a:spcPts val="600"/>
              </a:spcAft>
            </a:pPr>
            <a:endParaRPr lang="pl-PL" sz="1400" dirty="0">
              <a:solidFill>
                <a:schemeClr val="bg1"/>
              </a:solidFill>
              <a:latin typeface="Ubuntu" panose="020B0504030602030204" pitchFamily="34" charset="0"/>
              <a:ea typeface="Calibri"/>
              <a:cs typeface="Arial" panose="020B0604020202020204" pitchFamily="34" charset="0"/>
            </a:endParaRPr>
          </a:p>
          <a:p>
            <a:pPr algn="ctr">
              <a:spcAft>
                <a:spcPts val="600"/>
              </a:spcAft>
            </a:pPr>
            <a:r>
              <a:rPr lang="pl-PL" sz="1200" b="1" dirty="0">
                <a:solidFill>
                  <a:schemeClr val="bg1"/>
                </a:solidFill>
                <a:latin typeface="Ubuntu" panose="020B0504030602030204" pitchFamily="34" charset="0"/>
                <a:ea typeface="Aptos" panose="020B0004020202020204" pitchFamily="34" charset="0"/>
                <a:cs typeface="Arial" panose="020B0604020202020204" pitchFamily="34" charset="0"/>
              </a:rPr>
              <a:t>Nasielsk</a:t>
            </a:r>
          </a:p>
          <a:p>
            <a:pPr algn="ctr">
              <a:spcAft>
                <a:spcPts val="600"/>
              </a:spcAft>
            </a:pPr>
            <a:r>
              <a:rPr lang="pl-PL" sz="1400" dirty="0">
                <a:solidFill>
                  <a:schemeClr val="bg1"/>
                </a:solidFill>
                <a:latin typeface="Ubuntu" panose="020B0504030602030204" pitchFamily="34" charset="0"/>
                <a:ea typeface="Calibri"/>
                <a:cs typeface="Arial" panose="020B0604020202020204" pitchFamily="34" charset="0"/>
              </a:rPr>
              <a:t>    Dni robocze godziny szczytu – 3</a:t>
            </a:r>
          </a:p>
          <a:p>
            <a:pPr algn="ctr">
              <a:spcAft>
                <a:spcPts val="600"/>
              </a:spcAft>
            </a:pPr>
            <a:r>
              <a:rPr lang="pl-PL" sz="1400" dirty="0">
                <a:solidFill>
                  <a:schemeClr val="bg1"/>
                </a:solidFill>
                <a:latin typeface="Ubuntu" panose="020B0504030602030204" pitchFamily="34" charset="0"/>
                <a:ea typeface="Calibri"/>
                <a:cs typeface="Arial" panose="020B0604020202020204" pitchFamily="34" charset="0"/>
              </a:rPr>
              <a:t>Dni robocze poza szczytem oraz weekendy – 1</a:t>
            </a:r>
            <a:endParaRPr lang="pl-PL" sz="1600" dirty="0">
              <a:solidFill>
                <a:schemeClr val="bg1"/>
              </a:solidFill>
              <a:effectLst/>
              <a:latin typeface="Ubuntu" panose="020B0504030602030204" pitchFamily="34" charset="0"/>
              <a:ea typeface="Times New Roman" panose="02020603050405020304" pitchFamily="18" charset="0"/>
            </a:endParaRPr>
          </a:p>
        </p:txBody>
      </p:sp>
    </p:spTree>
    <p:extLst>
      <p:ext uri="{BB962C8B-B14F-4D97-AF65-F5344CB8AC3E}">
        <p14:creationId xmlns:p14="http://schemas.microsoft.com/office/powerpoint/2010/main" val="2307915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F040-E9FB-FF7C-538D-18A220FB6402}"/>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7A3235D0-1EB7-0FC7-5F86-56FF68A85B00}"/>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F5CDC45B-971A-3E88-37F8-F42AF6D2762D}"/>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A66E9965-7939-457C-A311-E9F501ACD0E1}"/>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B454EFFA-8E9D-1510-DFB4-6791E6BCAF81}"/>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342CD60C-A704-956B-0060-1D215C6D21F0}"/>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68964B5A-BDBE-C1E4-2DB6-DF6CC417B53C}"/>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814359D8-5D56-DBC1-E2BD-FD0A1033E5C8}"/>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112BE395-9BDA-2BA0-C5B2-F1C1EA159308}"/>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68FAECC9-05CC-4BC1-7881-EF03DD48DB74}"/>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610078E7-21E3-8538-7BFC-3E209F43A75D}"/>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CC9E411F-67FB-92FF-C1CD-B7C61D2482A6}"/>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8D058986-7CEA-0FA5-43CA-B96FB054000E}"/>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AAA5873A-1812-1D73-CB9D-3B70B7FAA60F}"/>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151B6484-74A9-EA31-4B0C-90F0FC94061F}"/>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8C7D559C-6431-DAE0-D6AC-A08F246E98F9}"/>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0F182F1A-B213-CABC-1B67-0D1B4155A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53146423-A63F-C9E3-0AAA-FFCC91B765C6}"/>
              </a:ext>
            </a:extLst>
          </p:cNvPr>
          <p:cNvSpPr/>
          <p:nvPr/>
        </p:nvSpPr>
        <p:spPr>
          <a:xfrm rot="10800000">
            <a:off x="407365" y="1165344"/>
            <a:ext cx="11377265" cy="5432008"/>
          </a:xfrm>
          <a:prstGeom prst="snip2DiagRect">
            <a:avLst>
              <a:gd name="adj1" fmla="val 15742"/>
              <a:gd name="adj2" fmla="val 0"/>
            </a:avLst>
          </a:prstGeom>
          <a:noFill/>
          <a:ln w="127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2375F2DC-277F-46BF-3890-84DB9A8AFE17}"/>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31C86216-7114-C4EC-2074-F55A39E3A093}"/>
              </a:ext>
            </a:extLst>
          </p:cNvPr>
          <p:cNvSpPr txBox="1"/>
          <p:nvPr/>
        </p:nvSpPr>
        <p:spPr>
          <a:xfrm>
            <a:off x="642288" y="1357408"/>
            <a:ext cx="11058208" cy="369332"/>
          </a:xfrm>
          <a:prstGeom prst="rect">
            <a:avLst/>
          </a:prstGeom>
          <a:noFill/>
        </p:spPr>
        <p:txBody>
          <a:bodyPr wrap="square" lIns="91440" tIns="45720" rIns="91440" bIns="45720" rtlCol="0" anchor="t">
            <a:spAutoFit/>
          </a:bodyPr>
          <a:lstStyle/>
          <a:p>
            <a:pPr algn="ctr">
              <a:spcAft>
                <a:spcPts val="600"/>
              </a:spcAft>
            </a:pPr>
            <a:r>
              <a:rPr lang="pl-PL" b="1" dirty="0">
                <a:solidFill>
                  <a:schemeClr val="bg1"/>
                </a:solidFill>
                <a:latin typeface="Ubuntu" panose="020B0504030602030204" pitchFamily="34" charset="0"/>
                <a:ea typeface="Calibri"/>
                <a:cs typeface="Arial" panose="020B0604020202020204" pitchFamily="34" charset="0"/>
              </a:rPr>
              <a:t>Połączenie z Warszawą – b</a:t>
            </a:r>
            <a:r>
              <a:rPr lang="pl-PL" b="1" dirty="0">
                <a:solidFill>
                  <a:schemeClr val="bg1"/>
                </a:solidFill>
                <a:latin typeface="Ubuntu" panose="020B0504030602030204" pitchFamily="34" charset="0"/>
                <a:ea typeface="Aptos" panose="020B0004020202020204" pitchFamily="34" charset="0"/>
                <a:cs typeface="Arial" panose="020B0604020202020204" pitchFamily="34" charset="0"/>
              </a:rPr>
              <a:t>ardzo atrakcyjny czas jazdy!</a:t>
            </a:r>
            <a:endParaRPr lang="pl-PL" sz="1600" dirty="0">
              <a:solidFill>
                <a:schemeClr val="bg1"/>
              </a:solidFill>
              <a:effectLst/>
              <a:latin typeface="Ubuntu" panose="020B0504030602030204" pitchFamily="34" charset="0"/>
              <a:ea typeface="Times New Roman" panose="02020603050405020304" pitchFamily="18" charset="0"/>
            </a:endParaRPr>
          </a:p>
        </p:txBody>
      </p:sp>
      <p:sp>
        <p:nvSpPr>
          <p:cNvPr id="3" name="pole tekstowe 2">
            <a:extLst>
              <a:ext uri="{FF2B5EF4-FFF2-40B4-BE49-F238E27FC236}">
                <a16:creationId xmlns:a16="http://schemas.microsoft.com/office/drawing/2014/main" id="{80FEC258-E8D5-5537-4CD4-A62BD303BC3D}"/>
              </a:ext>
            </a:extLst>
          </p:cNvPr>
          <p:cNvSpPr txBox="1"/>
          <p:nvPr/>
        </p:nvSpPr>
        <p:spPr>
          <a:xfrm>
            <a:off x="578915" y="2358223"/>
            <a:ext cx="5592477" cy="1954381"/>
          </a:xfrm>
          <a:prstGeom prst="rect">
            <a:avLst/>
          </a:prstGeom>
          <a:noFill/>
        </p:spPr>
        <p:txBody>
          <a:bodyPr wrap="square" rtlCol="0">
            <a:spAutoFit/>
          </a:bodyPr>
          <a:lstStyle/>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Warszawa Centralna – Nowy Dwór Mazowiecki</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dalekobieżny – </a:t>
            </a:r>
            <a:r>
              <a:rPr lang="pl-PL" sz="2000" b="1" dirty="0">
                <a:solidFill>
                  <a:srgbClr val="FFC000"/>
                </a:solidFill>
                <a:latin typeface="Ubuntu" panose="020B0504030602030204" pitchFamily="34" charset="0"/>
                <a:ea typeface="Calibri"/>
                <a:cs typeface="Arial" panose="020B0604020202020204" pitchFamily="34" charset="0"/>
              </a:rPr>
              <a:t>29 minut</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przyspieszony – 37 minut</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Warszawa Centralna – Modlin</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przyspieszony osobowy – </a:t>
            </a:r>
            <a:r>
              <a:rPr lang="pl-PL" sz="2000" b="1" dirty="0">
                <a:solidFill>
                  <a:srgbClr val="FFC000"/>
                </a:solidFill>
                <a:latin typeface="Ubuntu" panose="020B0504030602030204" pitchFamily="34" charset="0"/>
                <a:ea typeface="Calibri"/>
                <a:cs typeface="Arial" panose="020B0604020202020204" pitchFamily="34" charset="0"/>
              </a:rPr>
              <a:t>41 minut</a:t>
            </a:r>
          </a:p>
        </p:txBody>
      </p:sp>
      <p:sp>
        <p:nvSpPr>
          <p:cNvPr id="8" name="pole tekstowe 7">
            <a:extLst>
              <a:ext uri="{FF2B5EF4-FFF2-40B4-BE49-F238E27FC236}">
                <a16:creationId xmlns:a16="http://schemas.microsoft.com/office/drawing/2014/main" id="{9276D6DC-CBF4-365E-5C7F-4C62FB089082}"/>
              </a:ext>
            </a:extLst>
          </p:cNvPr>
          <p:cNvSpPr txBox="1"/>
          <p:nvPr/>
        </p:nvSpPr>
        <p:spPr>
          <a:xfrm>
            <a:off x="5513267" y="2334463"/>
            <a:ext cx="5974198" cy="3508653"/>
          </a:xfrm>
          <a:prstGeom prst="rect">
            <a:avLst/>
          </a:prstGeom>
          <a:noFill/>
        </p:spPr>
        <p:txBody>
          <a:bodyPr wrap="square" rtlCol="0">
            <a:spAutoFit/>
          </a:bodyPr>
          <a:lstStyle/>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Warszawa Gdańska – Nowy Dwór Mazowiecki</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przyspieszony – </a:t>
            </a:r>
            <a:r>
              <a:rPr lang="pl-PL" sz="2000" b="1" dirty="0">
                <a:solidFill>
                  <a:srgbClr val="FFC000"/>
                </a:solidFill>
                <a:latin typeface="Ubuntu" panose="020B0504030602030204" pitchFamily="34" charset="0"/>
                <a:ea typeface="Calibri"/>
                <a:cs typeface="Arial" panose="020B0604020202020204" pitchFamily="34" charset="0"/>
              </a:rPr>
              <a:t>24 minuty</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 33 minuty</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Warszawa Gdańska – Modlin</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przyspieszony – </a:t>
            </a:r>
            <a:r>
              <a:rPr lang="pl-PL" sz="2000" b="1" dirty="0">
                <a:solidFill>
                  <a:srgbClr val="FFC000"/>
                </a:solidFill>
                <a:latin typeface="Ubuntu" panose="020B0504030602030204" pitchFamily="34" charset="0"/>
                <a:ea typeface="Calibri"/>
                <a:cs typeface="Arial" panose="020B0604020202020204" pitchFamily="34" charset="0"/>
              </a:rPr>
              <a:t>29 minut</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 36 minut </a:t>
            </a:r>
          </a:p>
          <a:p>
            <a:pPr>
              <a:spcAft>
                <a:spcPts val="600"/>
              </a:spcAft>
            </a:pPr>
            <a:endParaRPr lang="pl-PL" sz="1400" b="1" dirty="0">
              <a:solidFill>
                <a:schemeClr val="bg1"/>
              </a:solidFill>
              <a:latin typeface="Ubuntu" panose="020B0504030602030204" pitchFamily="34" charset="0"/>
              <a:ea typeface="Calibri"/>
              <a:cs typeface="Arial" panose="020B0604020202020204" pitchFamily="34" charset="0"/>
            </a:endParaRPr>
          </a:p>
          <a:p>
            <a:pPr>
              <a:spcAft>
                <a:spcPts val="600"/>
              </a:spcAft>
            </a:pPr>
            <a:r>
              <a:rPr lang="pl-PL" sz="1400" b="1" dirty="0">
                <a:solidFill>
                  <a:schemeClr val="bg1"/>
                </a:solidFill>
                <a:latin typeface="Ubuntu" panose="020B0504030602030204" pitchFamily="34" charset="0"/>
                <a:ea typeface="Calibri"/>
                <a:cs typeface="Arial" panose="020B0604020202020204" pitchFamily="34" charset="0"/>
              </a:rPr>
              <a:t>Warszawa Gdańska – Nasielsk</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przyspieszony – </a:t>
            </a:r>
            <a:r>
              <a:rPr lang="pl-PL" sz="2000" b="1" dirty="0">
                <a:solidFill>
                  <a:srgbClr val="FFC000"/>
                </a:solidFill>
                <a:latin typeface="Ubuntu" panose="020B0504030602030204" pitchFamily="34" charset="0"/>
                <a:ea typeface="Calibri"/>
                <a:cs typeface="Arial" panose="020B0604020202020204" pitchFamily="34" charset="0"/>
              </a:rPr>
              <a:t>40 minut</a:t>
            </a:r>
          </a:p>
          <a:p>
            <a:pPr marL="285750" indent="-285750">
              <a:spcAft>
                <a:spcPts val="600"/>
              </a:spcAft>
              <a:buClr>
                <a:srgbClr val="FFC000"/>
              </a:buClr>
              <a:buSzPct val="150000"/>
              <a:buFont typeface="Arial" panose="020B0604020202020204" pitchFamily="34" charset="0"/>
              <a:buChar char="•"/>
            </a:pPr>
            <a:r>
              <a:rPr lang="pl-PL" sz="1400" b="1" dirty="0">
                <a:solidFill>
                  <a:schemeClr val="bg1"/>
                </a:solidFill>
                <a:latin typeface="Ubuntu" panose="020B0504030602030204" pitchFamily="34" charset="0"/>
                <a:ea typeface="Calibri"/>
                <a:cs typeface="Arial" panose="020B0604020202020204" pitchFamily="34" charset="0"/>
              </a:rPr>
              <a:t>pociąg osobowy – 50 minut</a:t>
            </a:r>
          </a:p>
        </p:txBody>
      </p:sp>
      <p:pic>
        <p:nvPicPr>
          <p:cNvPr id="9" name="Obraz 8" descr="Obraz zawierający zegar, Zegar ścienny, krąg, Zegar Quartz&#10;&#10;Zawartość wygenerowana przez sztuczną inteligencję może być niepoprawna.">
            <a:extLst>
              <a:ext uri="{FF2B5EF4-FFF2-40B4-BE49-F238E27FC236}">
                <a16:creationId xmlns:a16="http://schemas.microsoft.com/office/drawing/2014/main" id="{082CE6D3-A181-4170-CB7F-3DBEF3B37DF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967787" y="4708114"/>
            <a:ext cx="1319901" cy="1319901"/>
          </a:xfrm>
          <a:prstGeom prst="rect">
            <a:avLst/>
          </a:prstGeom>
        </p:spPr>
      </p:pic>
    </p:spTree>
    <p:extLst>
      <p:ext uri="{BB962C8B-B14F-4D97-AF65-F5344CB8AC3E}">
        <p14:creationId xmlns:p14="http://schemas.microsoft.com/office/powerpoint/2010/main" val="2864495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3636A-8527-D397-A448-8EFAA5C7EFB8}"/>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44D65114-91DB-234E-FCEE-54FF16197B89}"/>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C70E0CA5-AFED-B65D-4C1C-80D92F1901C1}"/>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A2882C94-5B6F-36D2-662B-D6530DBB3E0A}"/>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92D7BE18-5957-B118-AAC1-F9062142BEA2}"/>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06B5AE84-92C1-8E70-F339-88E4838F1DD1}"/>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92AF94AE-E02F-6B1C-291D-E51831642591}"/>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64867B16-0F2B-8EF6-7CC4-1C12CD78B2E6}"/>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C27A7035-FEDF-6D12-418E-004806942ECF}"/>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EA4CC09A-5B24-1ADB-0CBB-D06A141F34FD}"/>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AFB4BBAE-7EE7-C129-6620-537B1A52013A}"/>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320094E7-FFA7-233C-C52C-4924EC6AF2DA}"/>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3AE7E388-342A-A678-4655-037904A27575}"/>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B60C4FA3-BE6B-6A0E-FA19-0A206D35FAC1}"/>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B66E6A4B-09EE-F5A7-673E-0426BD8C13A3}"/>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052A4CDD-A7E2-5C3D-9502-AC95025AFE04}"/>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CA30B18C-2AF6-8DAC-4867-180DD8E2F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1A3C3E6C-D3C8-026B-0E3A-D2CCFF91B631}"/>
              </a:ext>
            </a:extLst>
          </p:cNvPr>
          <p:cNvSpPr/>
          <p:nvPr/>
        </p:nvSpPr>
        <p:spPr>
          <a:xfrm rot="10800000">
            <a:off x="407367" y="1357408"/>
            <a:ext cx="11377264" cy="5239944"/>
          </a:xfrm>
          <a:prstGeom prst="snip2DiagRect">
            <a:avLst>
              <a:gd name="adj1" fmla="val 15742"/>
              <a:gd name="adj2" fmla="val 0"/>
            </a:avLst>
          </a:prstGeom>
          <a:noFill/>
          <a:ln w="127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BA53511F-AFA0-4949-14BD-477DA66948C0}"/>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B5EF8768-021E-3979-6699-6FE48675655B}"/>
              </a:ext>
            </a:extLst>
          </p:cNvPr>
          <p:cNvSpPr txBox="1"/>
          <p:nvPr/>
        </p:nvSpPr>
        <p:spPr>
          <a:xfrm>
            <a:off x="642288" y="1812616"/>
            <a:ext cx="11058208" cy="369332"/>
          </a:xfrm>
          <a:prstGeom prst="rect">
            <a:avLst/>
          </a:prstGeom>
          <a:noFill/>
        </p:spPr>
        <p:txBody>
          <a:bodyPr wrap="square" lIns="91440" tIns="45720" rIns="91440" bIns="45720" rtlCol="0" anchor="t">
            <a:spAutoFit/>
          </a:bodyPr>
          <a:lstStyle/>
          <a:p>
            <a:pPr algn="ctr">
              <a:spcAft>
                <a:spcPts val="600"/>
              </a:spcAft>
            </a:pPr>
            <a:r>
              <a:rPr lang="pl-PL" b="1" dirty="0">
                <a:solidFill>
                  <a:schemeClr val="bg1"/>
                </a:solidFill>
                <a:latin typeface="Ubuntu" panose="020B0504030602030204" pitchFamily="34" charset="0"/>
                <a:ea typeface="Calibri"/>
                <a:cs typeface="Arial" panose="020B0604020202020204" pitchFamily="34" charset="0"/>
              </a:rPr>
              <a:t>Integracja infrastruktury transportowej</a:t>
            </a:r>
            <a:endParaRPr lang="pl-PL" sz="1600" dirty="0">
              <a:solidFill>
                <a:schemeClr val="bg1"/>
              </a:solidFill>
              <a:effectLst/>
              <a:latin typeface="Ubuntu" panose="020B0504030602030204" pitchFamily="34" charset="0"/>
              <a:ea typeface="Times New Roman" panose="02020603050405020304" pitchFamily="18" charset="0"/>
            </a:endParaRPr>
          </a:p>
        </p:txBody>
      </p:sp>
      <p:sp>
        <p:nvSpPr>
          <p:cNvPr id="7" name="pole tekstowe 6">
            <a:extLst>
              <a:ext uri="{FF2B5EF4-FFF2-40B4-BE49-F238E27FC236}">
                <a16:creationId xmlns:a16="http://schemas.microsoft.com/office/drawing/2014/main" id="{74E251CC-6426-39DB-DF53-441121446CB5}"/>
              </a:ext>
            </a:extLst>
          </p:cNvPr>
          <p:cNvSpPr txBox="1"/>
          <p:nvPr/>
        </p:nvSpPr>
        <p:spPr>
          <a:xfrm>
            <a:off x="983433" y="2665404"/>
            <a:ext cx="10566280" cy="2912849"/>
          </a:xfrm>
          <a:prstGeom prst="rect">
            <a:avLst/>
          </a:prstGeom>
          <a:noFill/>
        </p:spPr>
        <p:txBody>
          <a:bodyPr wrap="square" rtlCol="0">
            <a:spAutoFit/>
          </a:bodyPr>
          <a:lstStyle/>
          <a:p>
            <a:pPr>
              <a:spcAft>
                <a:spcPts val="600"/>
              </a:spcAft>
            </a:pPr>
            <a:r>
              <a:rPr lang="pl-PL" dirty="0">
                <a:solidFill>
                  <a:schemeClr val="bg1"/>
                </a:solidFill>
                <a:latin typeface="Ubuntu" panose="020B0504030602030204" pitchFamily="34" charset="0"/>
                <a:ea typeface="Calibri"/>
                <a:cs typeface="Arial" panose="020B0604020202020204" pitchFamily="34" charset="0"/>
              </a:rPr>
              <a:t>Już dzisiaj istnieje podstawowa infrastruktura umożliwiająca organizowanie transportu autobusowego zintegrowanego z transportem kolejowym </a:t>
            </a:r>
          </a:p>
          <a:p>
            <a:pPr>
              <a:spcAft>
                <a:spcPts val="600"/>
              </a:spcAft>
            </a:pPr>
            <a:endParaRPr lang="pl-PL" b="1" dirty="0">
              <a:solidFill>
                <a:schemeClr val="bg1"/>
              </a:solidFill>
              <a:latin typeface="Ubuntu" panose="020B0504030602030204" pitchFamily="34" charset="0"/>
              <a:ea typeface="Calibri"/>
              <a:cs typeface="Arial" panose="020B0604020202020204" pitchFamily="34" charset="0"/>
            </a:endParaRPr>
          </a:p>
          <a:p>
            <a:pPr marL="285750" indent="-285750">
              <a:lnSpc>
                <a:spcPct val="150000"/>
              </a:lnSpc>
              <a:spcAft>
                <a:spcPts val="600"/>
              </a:spcAft>
              <a:buClr>
                <a:srgbClr val="FFC000"/>
              </a:buClr>
              <a:buSzPct val="150000"/>
              <a:buFont typeface="Arial" panose="020B0604020202020204" pitchFamily="34" charset="0"/>
              <a:buChar char="•"/>
            </a:pPr>
            <a:r>
              <a:rPr lang="pl-PL" b="1" dirty="0">
                <a:solidFill>
                  <a:schemeClr val="accent2"/>
                </a:solidFill>
                <a:latin typeface="Ubuntu" panose="020B0504030602030204" pitchFamily="34" charset="0"/>
                <a:ea typeface="Calibri"/>
                <a:cs typeface="Arial" panose="020B0604020202020204" pitchFamily="34" charset="0"/>
              </a:rPr>
              <a:t>NOWY DWÓR MAZOWIECKI </a:t>
            </a:r>
            <a:r>
              <a:rPr lang="pl-PL" dirty="0">
                <a:solidFill>
                  <a:schemeClr val="bg1"/>
                </a:solidFill>
                <a:latin typeface="Ubuntu" panose="020B0504030602030204" pitchFamily="34" charset="0"/>
                <a:ea typeface="Calibri"/>
                <a:cs typeface="Arial" panose="020B0604020202020204" pitchFamily="34" charset="0"/>
              </a:rPr>
              <a:t>– przystanek przy peronach, poczekalnia</a:t>
            </a:r>
          </a:p>
          <a:p>
            <a:pPr marL="285750" indent="-285750">
              <a:lnSpc>
                <a:spcPct val="150000"/>
              </a:lnSpc>
              <a:spcAft>
                <a:spcPts val="600"/>
              </a:spcAft>
              <a:buClr>
                <a:srgbClr val="FFC000"/>
              </a:buClr>
              <a:buSzPct val="150000"/>
              <a:buFont typeface="Arial" panose="020B0604020202020204" pitchFamily="34" charset="0"/>
              <a:buChar char="•"/>
            </a:pPr>
            <a:r>
              <a:rPr lang="pl-PL" b="1" dirty="0">
                <a:solidFill>
                  <a:schemeClr val="accent2"/>
                </a:solidFill>
                <a:latin typeface="Ubuntu" panose="020B0504030602030204" pitchFamily="34" charset="0"/>
                <a:ea typeface="Calibri"/>
                <a:cs typeface="Arial" panose="020B0604020202020204" pitchFamily="34" charset="0"/>
              </a:rPr>
              <a:t>MODLIN</a:t>
            </a:r>
            <a:r>
              <a:rPr lang="pl-PL" b="1" dirty="0">
                <a:solidFill>
                  <a:schemeClr val="bg1"/>
                </a:solidFill>
                <a:latin typeface="Ubuntu" panose="020B0504030602030204" pitchFamily="34" charset="0"/>
                <a:ea typeface="Calibri"/>
                <a:cs typeface="Arial" panose="020B0604020202020204" pitchFamily="34" charset="0"/>
              </a:rPr>
              <a:t> </a:t>
            </a:r>
            <a:r>
              <a:rPr lang="pl-PL" dirty="0">
                <a:solidFill>
                  <a:schemeClr val="bg1"/>
                </a:solidFill>
                <a:latin typeface="Ubuntu" panose="020B0504030602030204" pitchFamily="34" charset="0"/>
                <a:ea typeface="Calibri"/>
                <a:cs typeface="Arial" panose="020B0604020202020204" pitchFamily="34" charset="0"/>
              </a:rPr>
              <a:t>– przystanek (mała pętla) przy budynku dworca kolejowego (czynnego)</a:t>
            </a:r>
          </a:p>
          <a:p>
            <a:pPr marL="285750" indent="-285750">
              <a:lnSpc>
                <a:spcPct val="150000"/>
              </a:lnSpc>
              <a:spcAft>
                <a:spcPts val="600"/>
              </a:spcAft>
              <a:buClr>
                <a:srgbClr val="FFC000"/>
              </a:buClr>
              <a:buSzPct val="150000"/>
              <a:buFont typeface="Arial" panose="020B0604020202020204" pitchFamily="34" charset="0"/>
              <a:buChar char="•"/>
            </a:pPr>
            <a:r>
              <a:rPr lang="pl-PL" b="1" dirty="0">
                <a:solidFill>
                  <a:schemeClr val="accent2"/>
                </a:solidFill>
                <a:latin typeface="Ubuntu" panose="020B0504030602030204" pitchFamily="34" charset="0"/>
                <a:ea typeface="Calibri"/>
                <a:cs typeface="Arial" panose="020B0604020202020204" pitchFamily="34" charset="0"/>
              </a:rPr>
              <a:t>POMIECHÓWEK</a:t>
            </a:r>
            <a:r>
              <a:rPr lang="pl-PL" b="1" dirty="0">
                <a:solidFill>
                  <a:schemeClr val="bg1"/>
                </a:solidFill>
                <a:latin typeface="Ubuntu" panose="020B0504030602030204" pitchFamily="34" charset="0"/>
                <a:ea typeface="Calibri"/>
                <a:cs typeface="Arial" panose="020B0604020202020204" pitchFamily="34" charset="0"/>
              </a:rPr>
              <a:t> </a:t>
            </a:r>
            <a:r>
              <a:rPr lang="pl-PL" dirty="0">
                <a:solidFill>
                  <a:schemeClr val="bg1"/>
                </a:solidFill>
                <a:latin typeface="Ubuntu" panose="020B0504030602030204" pitchFamily="34" charset="0"/>
                <a:ea typeface="Calibri"/>
                <a:cs typeface="Arial" panose="020B0604020202020204" pitchFamily="34" charset="0"/>
              </a:rPr>
              <a:t>– przystanek przy dworcu systemowym</a:t>
            </a:r>
          </a:p>
          <a:p>
            <a:pPr marL="285750" indent="-285750">
              <a:lnSpc>
                <a:spcPct val="150000"/>
              </a:lnSpc>
              <a:spcAft>
                <a:spcPts val="600"/>
              </a:spcAft>
              <a:buClr>
                <a:srgbClr val="FFC000"/>
              </a:buClr>
              <a:buSzPct val="150000"/>
              <a:buFont typeface="Arial" panose="020B0604020202020204" pitchFamily="34" charset="0"/>
              <a:buChar char="•"/>
            </a:pPr>
            <a:r>
              <a:rPr lang="pl-PL" b="1" dirty="0">
                <a:solidFill>
                  <a:schemeClr val="accent2"/>
                </a:solidFill>
                <a:latin typeface="Ubuntu" panose="020B0504030602030204" pitchFamily="34" charset="0"/>
                <a:ea typeface="Calibri"/>
                <a:cs typeface="Arial" panose="020B0604020202020204" pitchFamily="34" charset="0"/>
              </a:rPr>
              <a:t>NASIELSK</a:t>
            </a:r>
            <a:r>
              <a:rPr lang="pl-PL" b="1" dirty="0">
                <a:solidFill>
                  <a:schemeClr val="bg1"/>
                </a:solidFill>
                <a:latin typeface="Ubuntu" panose="020B0504030602030204" pitchFamily="34" charset="0"/>
                <a:ea typeface="Calibri"/>
                <a:cs typeface="Arial" panose="020B0604020202020204" pitchFamily="34" charset="0"/>
              </a:rPr>
              <a:t> </a:t>
            </a:r>
            <a:r>
              <a:rPr lang="pl-PL" dirty="0">
                <a:solidFill>
                  <a:schemeClr val="bg1"/>
                </a:solidFill>
                <a:latin typeface="Ubuntu" panose="020B0504030602030204" pitchFamily="34" charset="0"/>
                <a:ea typeface="Calibri"/>
                <a:cs typeface="Arial" panose="020B0604020202020204" pitchFamily="34" charset="0"/>
              </a:rPr>
              <a:t>– mała pętla przy dworcu systemowym</a:t>
            </a:r>
          </a:p>
        </p:txBody>
      </p:sp>
    </p:spTree>
    <p:extLst>
      <p:ext uri="{BB962C8B-B14F-4D97-AF65-F5344CB8AC3E}">
        <p14:creationId xmlns:p14="http://schemas.microsoft.com/office/powerpoint/2010/main" val="1613042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5AE24EF2-0FF2-4CEF-DF1A-A75E589E5D35}"/>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B67A4F42-FEAC-B831-602C-00335644D9B7}"/>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71DC57B0-0AAF-681D-E82D-C79E496C43D0}"/>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4911E9A9-DE83-2F5E-DE32-3D6DC42E7335}"/>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2BAC7912-51FC-37F4-1AA6-35E428BF80B1}"/>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44921FB6-8C6E-B60E-B922-4276F518C66E}"/>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18AFBA55-3346-2BFB-AE2D-D0C8D85AEEFF}"/>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FA59FFCB-6A1A-8D6B-B2A4-A45FE9F03BC0}"/>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25A64BEB-8E83-E3B7-DF01-99F6F3FB86C1}"/>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EA98E040-96FE-0DB6-8970-4A6F91C880A7}"/>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D4F804AC-5E93-E984-3DCC-8DAC7F910C30}"/>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ACB6F18E-0292-6AF9-C0AA-B0E34DC371BF}"/>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4C689D65-D34C-7206-3C1B-64445298AA6E}"/>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9CA6A2BA-0675-CFD4-3F40-79C3CB2FB355}"/>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A4486D84-F40C-2816-263D-BD19F52204C7}"/>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9C8151EF-A9F0-3EFF-567B-F6F6114FC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63F43E86-BF5E-8B9C-2192-CA053A5E555F}"/>
              </a:ext>
            </a:extLst>
          </p:cNvPr>
          <p:cNvSpPr/>
          <p:nvPr/>
        </p:nvSpPr>
        <p:spPr>
          <a:xfrm rot="10800000">
            <a:off x="491504" y="1940593"/>
            <a:ext cx="11223330" cy="314116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9" name="pole tekstowe 8">
            <a:extLst>
              <a:ext uri="{FF2B5EF4-FFF2-40B4-BE49-F238E27FC236}">
                <a16:creationId xmlns:a16="http://schemas.microsoft.com/office/drawing/2014/main" id="{E3E9207F-3E39-1BA0-C5DF-5567F2E7A82A}"/>
              </a:ext>
            </a:extLst>
          </p:cNvPr>
          <p:cNvSpPr txBox="1"/>
          <p:nvPr/>
        </p:nvSpPr>
        <p:spPr>
          <a:xfrm>
            <a:off x="839415" y="2328708"/>
            <a:ext cx="10568469" cy="2308324"/>
          </a:xfrm>
          <a:prstGeom prst="rect">
            <a:avLst/>
          </a:prstGeom>
          <a:noFill/>
        </p:spPr>
        <p:txBody>
          <a:bodyPr wrap="square" lIns="91440" tIns="45720" rIns="91440" bIns="45720" anchor="t">
            <a:spAutoFit/>
          </a:bodyPr>
          <a:lstStyle/>
          <a:p>
            <a:r>
              <a:rPr lang="pl-PL" b="1" dirty="0">
                <a:solidFill>
                  <a:schemeClr val="accent2"/>
                </a:solidFill>
                <a:latin typeface="Ubuntu" panose="020B0504030602030204" pitchFamily="34" charset="0"/>
                <a:ea typeface="Calibri"/>
                <a:cs typeface="Arial" panose="020B0604020202020204" pitchFamily="34" charset="0"/>
              </a:rPr>
              <a:t>Cel projektu:</a:t>
            </a:r>
            <a:endParaRPr lang="pl-PL" sz="1600" b="1" dirty="0">
              <a:solidFill>
                <a:schemeClr val="accent2"/>
              </a:solidFill>
              <a:latin typeface="Ubuntu" panose="020B0504030602030204" pitchFamily="34" charset="0"/>
              <a:cs typeface="Arial" panose="020B0604020202020204" pitchFamily="34" charset="0"/>
            </a:endParaRPr>
          </a:p>
          <a:p>
            <a:r>
              <a:rPr lang="pl-PL" dirty="0">
                <a:solidFill>
                  <a:schemeClr val="bg1"/>
                </a:solidFill>
                <a:latin typeface="Ubuntu" panose="020B0504030602030204" pitchFamily="34" charset="0"/>
                <a:ea typeface="Calibri"/>
                <a:cs typeface="Arial" panose="020B0604020202020204" pitchFamily="34" charset="0"/>
              </a:rPr>
              <a:t>Stworzenie efektywnej i innowacyjnej komunikacji publicznej na terenie powiatu nowodworskiego. Komunikacja ta ma zapobiec wykluczeniu komunikacyjnemu oraz zachęcać mieszkańców i turystów do wyboru przejazdów komunikacją publiczną zamiast transportu indywidualnego. Celem nadrzędnym jest podniesienie standardu życia mieszkańców, zrównoważony rozwoju transportu oraz stworzenie impuls dla rozwoju turystyki. Dodatkowo projekt ma w modelowy sposób pokazać możliwość organizacji transportu publicznego z wykorzystaniem innowacji technicznych, takich jak linie na życzenie oraz pojazdy zeroemisyjne w komunikacji pozamiejskiej.</a:t>
            </a:r>
            <a:endParaRPr lang="pl-PL" altLang="pl-PL" b="1" dirty="0">
              <a:solidFill>
                <a:schemeClr val="bg1"/>
              </a:solidFill>
              <a:latin typeface="Ubuntu" panose="020B0504030602030204" pitchFamily="34" charset="0"/>
              <a:ea typeface="Calibri"/>
              <a:cs typeface="Calibri"/>
            </a:endParaRPr>
          </a:p>
        </p:txBody>
      </p:sp>
      <p:sp>
        <p:nvSpPr>
          <p:cNvPr id="2" name="pole tekstowe 1">
            <a:extLst>
              <a:ext uri="{FF2B5EF4-FFF2-40B4-BE49-F238E27FC236}">
                <a16:creationId xmlns:a16="http://schemas.microsoft.com/office/drawing/2014/main" id="{3919C92D-0E31-B8E2-1F2F-BF36CE4CF2D1}"/>
              </a:ext>
            </a:extLst>
          </p:cNvPr>
          <p:cNvSpPr txBox="1"/>
          <p:nvPr/>
        </p:nvSpPr>
        <p:spPr>
          <a:xfrm>
            <a:off x="642288" y="1357408"/>
            <a:ext cx="11058208" cy="692497"/>
          </a:xfrm>
          <a:prstGeom prst="rect">
            <a:avLst/>
          </a:prstGeom>
          <a:noFill/>
        </p:spPr>
        <p:txBody>
          <a:bodyPr wrap="square" lIns="91440" tIns="45720" rIns="91440" bIns="45720" rtlCol="0" anchor="t">
            <a:spAutoFit/>
          </a:bodyPr>
          <a:lstStyle/>
          <a:p>
            <a:pPr algn="ctr">
              <a:spcAft>
                <a:spcPts val="600"/>
              </a:spcAft>
            </a:pPr>
            <a:r>
              <a:rPr lang="pl-PL" b="1" u="sng" dirty="0">
                <a:solidFill>
                  <a:schemeClr val="bg1"/>
                </a:solidFill>
                <a:latin typeface="Ubuntu" panose="020B0504030602030204" pitchFamily="34" charset="0"/>
                <a:ea typeface="Calibri"/>
                <a:cs typeface="Arial" panose="020B0604020202020204" pitchFamily="34" charset="0"/>
              </a:rPr>
              <a:t>Integracja systemów transportowych na przykładzie powiatu nowodworskiego</a:t>
            </a:r>
            <a:endParaRPr lang="pl-PL" sz="1400" u="sng" dirty="0">
              <a:solidFill>
                <a:schemeClr val="bg1"/>
              </a:solidFill>
              <a:latin typeface="Ubuntu" panose="020B0504030602030204" pitchFamily="34" charset="0"/>
              <a:ea typeface="Calibri"/>
              <a:cs typeface="Arial" panose="020B0604020202020204" pitchFamily="34" charset="0"/>
            </a:endParaRPr>
          </a:p>
          <a:p>
            <a:pPr marL="285750" indent="-285750" algn="just">
              <a:spcAft>
                <a:spcPts val="600"/>
              </a:spcAft>
              <a:buFont typeface="Arial" panose="020B0604020202020204" pitchFamily="34" charset="0"/>
              <a:buChar char="•"/>
            </a:pPr>
            <a:endParaRPr lang="pl-PL" sz="1600" dirty="0">
              <a:solidFill>
                <a:schemeClr val="bg1"/>
              </a:solidFill>
              <a:effectLst/>
              <a:latin typeface="Ubuntu" panose="020B0504030602030204" pitchFamily="34" charset="0"/>
              <a:ea typeface="Times New Roman" panose="02020603050405020304" pitchFamily="18" charset="0"/>
            </a:endParaRPr>
          </a:p>
        </p:txBody>
      </p:sp>
      <p:sp>
        <p:nvSpPr>
          <p:cNvPr id="3" name="pole tekstowe 2">
            <a:extLst>
              <a:ext uri="{FF2B5EF4-FFF2-40B4-BE49-F238E27FC236}">
                <a16:creationId xmlns:a16="http://schemas.microsoft.com/office/drawing/2014/main" id="{368A5F87-C756-B072-6551-763128E12AFF}"/>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9556-8D53-9013-EDB2-959ACD8AAE8E}"/>
            </a:ext>
          </a:extLst>
        </p:cNvPr>
        <p:cNvGrpSpPr/>
        <p:nvPr/>
      </p:nvGrpSpPr>
      <p:grpSpPr>
        <a:xfrm>
          <a:off x="0" y="0"/>
          <a:ext cx="0" cy="0"/>
          <a:chOff x="0" y="0"/>
          <a:chExt cx="0" cy="0"/>
        </a:xfrm>
      </p:grpSpPr>
      <p:sp>
        <p:nvSpPr>
          <p:cNvPr id="13" name="Prostokąt: ścięte rogi po przekątnej 12">
            <a:extLst>
              <a:ext uri="{FF2B5EF4-FFF2-40B4-BE49-F238E27FC236}">
                <a16:creationId xmlns:a16="http://schemas.microsoft.com/office/drawing/2014/main" id="{7AD3127F-4684-0A2C-301A-71B44E3CE632}"/>
              </a:ext>
            </a:extLst>
          </p:cNvPr>
          <p:cNvSpPr/>
          <p:nvPr/>
        </p:nvSpPr>
        <p:spPr>
          <a:xfrm rot="10800000">
            <a:off x="9269531" y="6039990"/>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BA51FDF6-ED3A-C6F1-F2F1-B926D12C0E0D}"/>
              </a:ext>
            </a:extLst>
          </p:cNvPr>
          <p:cNvSpPr/>
          <p:nvPr/>
        </p:nvSpPr>
        <p:spPr>
          <a:xfrm rot="10800000">
            <a:off x="9411359" y="6184006"/>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04741327-403C-A05A-03A3-12540CF2D10D}"/>
              </a:ext>
            </a:extLst>
          </p:cNvPr>
          <p:cNvSpPr/>
          <p:nvPr/>
        </p:nvSpPr>
        <p:spPr>
          <a:xfrm rot="10800000">
            <a:off x="6274429" y="1073463"/>
            <a:ext cx="5294179" cy="5640299"/>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359264EF-26CC-A930-2B2F-AB58F380DF85}"/>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4D5829B8-073D-865A-36F5-9861382F34BC}"/>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E5A38EF6-E22E-4AD0-4E48-2DD760FC10A1}"/>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615AA80A-BFC0-EFFB-A257-3682B70BCB45}"/>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49C81ED2-6351-CC08-8D11-A36324F86036}"/>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1DCF4EBE-4662-551E-6FF9-714EDB8386FF}"/>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A347C39C-0707-483D-D5DF-E68CC53C4E4F}"/>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0DD1F778-058A-E7F2-517A-C2DCCBF7A362}"/>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1B7B5A97-AB49-4D76-3B00-280480254A01}"/>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06B07FC3-AA6F-22C8-45BA-6E6EFC595237}"/>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D60AB3EB-03A7-D0D5-AB24-D974B027712F}"/>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6E29FC09-1B0D-93E3-6CD0-D0CEA4082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0" name="Prostokąt: ścięte rogi po przekątnej 9">
            <a:extLst>
              <a:ext uri="{FF2B5EF4-FFF2-40B4-BE49-F238E27FC236}">
                <a16:creationId xmlns:a16="http://schemas.microsoft.com/office/drawing/2014/main" id="{415E1CAA-87D9-4AC5-1AAC-7C068E5BDF78}"/>
              </a:ext>
            </a:extLst>
          </p:cNvPr>
          <p:cNvSpPr/>
          <p:nvPr/>
        </p:nvSpPr>
        <p:spPr>
          <a:xfrm rot="10800000" flipV="1">
            <a:off x="623392" y="2408267"/>
            <a:ext cx="5161315" cy="2952328"/>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A59FD1AA-2E8B-3D6A-6EDC-F9A4874793EA}"/>
              </a:ext>
            </a:extLst>
          </p:cNvPr>
          <p:cNvSpPr txBox="1"/>
          <p:nvPr/>
        </p:nvSpPr>
        <p:spPr>
          <a:xfrm>
            <a:off x="865710" y="2555765"/>
            <a:ext cx="482346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dirty="0">
                <a:solidFill>
                  <a:schemeClr val="accent2"/>
                </a:solidFill>
                <a:latin typeface="Ubuntu" panose="020B0504030602030204" pitchFamily="34" charset="0"/>
                <a:ea typeface="Calibri"/>
                <a:cs typeface="Arial" panose="020B0604020202020204" pitchFamily="34" charset="0"/>
              </a:rPr>
              <a:t>Zakładany efekt:</a:t>
            </a:r>
          </a:p>
          <a:p>
            <a:r>
              <a:rPr lang="en-US" dirty="0" err="1">
                <a:solidFill>
                  <a:schemeClr val="bg1"/>
                </a:solidFill>
                <a:latin typeface="Ubuntu" panose="020B0504030602030204" pitchFamily="34" charset="0"/>
                <a:ea typeface="Calibri"/>
                <a:cs typeface="Arial" panose="020B0604020202020204" pitchFamily="34" charset="0"/>
              </a:rPr>
              <a:t>Efektem</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projektu</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będzie</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uruchamianie</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linii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komunikacyjnych</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skoordynowanych</a:t>
            </a:r>
            <a:r>
              <a:rPr lang="en-US" dirty="0">
                <a:solidFill>
                  <a:schemeClr val="bg1"/>
                </a:solidFill>
                <a:latin typeface="Ubuntu" panose="020B0504030602030204" pitchFamily="34" charset="0"/>
                <a:ea typeface="Calibri"/>
                <a:cs typeface="Arial" panose="020B0604020202020204" pitchFamily="34" charset="0"/>
              </a:rPr>
              <a:t> </a:t>
            </a:r>
            <a:br>
              <a:rPr lang="pl-PL" dirty="0">
                <a:solidFill>
                  <a:schemeClr val="bg1"/>
                </a:solidFill>
                <a:latin typeface="Ubuntu" panose="020B0504030602030204" pitchFamily="34" charset="0"/>
                <a:ea typeface="Calibri"/>
                <a:cs typeface="Arial" panose="020B0604020202020204" pitchFamily="34" charset="0"/>
              </a:rPr>
            </a:br>
            <a:r>
              <a:rPr lang="en-US" dirty="0">
                <a:solidFill>
                  <a:schemeClr val="bg1"/>
                </a:solidFill>
                <a:latin typeface="Ubuntu" panose="020B0504030602030204" pitchFamily="34" charset="0"/>
                <a:ea typeface="Calibri"/>
                <a:cs typeface="Arial" panose="020B0604020202020204" pitchFamily="34" charset="0"/>
              </a:rPr>
              <a:t>z </a:t>
            </a:r>
            <a:r>
              <a:rPr lang="en-US" dirty="0" err="1">
                <a:solidFill>
                  <a:schemeClr val="bg1"/>
                </a:solidFill>
                <a:latin typeface="Ubuntu" panose="020B0504030602030204" pitchFamily="34" charset="0"/>
                <a:ea typeface="Calibri"/>
                <a:cs typeface="Arial" panose="020B0604020202020204" pitchFamily="34" charset="0"/>
              </a:rPr>
              <a:t>różnymi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potrzeba</a:t>
            </a:r>
            <a:r>
              <a:rPr lang="pl-PL" dirty="0">
                <a:solidFill>
                  <a:schemeClr val="bg1"/>
                </a:solidFill>
                <a:latin typeface="Ubuntu" panose="020B0504030602030204" pitchFamily="34" charset="0"/>
                <a:ea typeface="Calibri"/>
                <a:cs typeface="Arial" panose="020B0604020202020204" pitchFamily="34" charset="0"/>
              </a:rPr>
              <a:t>mi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mieszkańców</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oraz</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jednolitym</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nazewnictwem</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linii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rozkładem</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jazdy</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czy</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taryfami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przewozowymi</a:t>
            </a:r>
            <a:r>
              <a:rPr lang="pl-PL" dirty="0">
                <a:solidFill>
                  <a:schemeClr val="bg1"/>
                </a:solidFill>
                <a:latin typeface="Ubuntu" panose="020B0504030602030204" pitchFamily="34" charset="0"/>
                <a:ea typeface="Calibri"/>
                <a:cs typeface="Arial" panose="020B0604020202020204" pitchFamily="34" charset="0"/>
              </a:rPr>
              <a:t>, które </a:t>
            </a:r>
            <a:r>
              <a:rPr lang="en-US" dirty="0" err="1">
                <a:solidFill>
                  <a:schemeClr val="bg1"/>
                </a:solidFill>
                <a:latin typeface="Ubuntu" panose="020B0504030602030204" pitchFamily="34" charset="0"/>
                <a:ea typeface="Calibri"/>
                <a:cs typeface="Arial" panose="020B0604020202020204" pitchFamily="34" charset="0"/>
              </a:rPr>
              <a:t>pozwoli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na</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efekt</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synergii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dzięki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wykorzystaniu</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jednej</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linii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dla</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obsługi</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dwóch</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lub</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więcej</a:t>
            </a:r>
            <a:r>
              <a:rPr lang="en-US" dirty="0">
                <a:solidFill>
                  <a:schemeClr val="bg1"/>
                </a:solidFill>
                <a:latin typeface="Ubuntu" panose="020B0504030602030204" pitchFamily="34" charset="0"/>
                <a:ea typeface="Calibri"/>
                <a:cs typeface="Arial" panose="020B0604020202020204" pitchFamily="34" charset="0"/>
              </a:rPr>
              <a:t> </a:t>
            </a:r>
            <a:r>
              <a:rPr lang="en-US" dirty="0" err="1">
                <a:solidFill>
                  <a:schemeClr val="bg1"/>
                </a:solidFill>
                <a:latin typeface="Ubuntu" panose="020B0504030602030204" pitchFamily="34" charset="0"/>
                <a:ea typeface="Calibri"/>
                <a:cs typeface="Arial" panose="020B0604020202020204" pitchFamily="34" charset="0"/>
              </a:rPr>
              <a:t>gmin</a:t>
            </a:r>
            <a:r>
              <a:rPr lang="en-US" dirty="0">
                <a:solidFill>
                  <a:schemeClr val="bg1"/>
                </a:solidFill>
                <a:latin typeface="Ubuntu" panose="020B0504030602030204" pitchFamily="34" charset="0"/>
                <a:ea typeface="Calibri"/>
                <a:cs typeface="Arial" panose="020B0604020202020204" pitchFamily="34" charset="0"/>
              </a:rPr>
              <a:t>.</a:t>
            </a:r>
          </a:p>
        </p:txBody>
      </p:sp>
      <p:pic>
        <p:nvPicPr>
          <p:cNvPr id="3" name="Obraz 2" descr="gminy.pl - Prezentacja powiatów">
            <a:extLst>
              <a:ext uri="{FF2B5EF4-FFF2-40B4-BE49-F238E27FC236}">
                <a16:creationId xmlns:a16="http://schemas.microsoft.com/office/drawing/2014/main" id="{04F56CB3-D17B-C910-B87E-0654A35C2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2257" y="1514600"/>
            <a:ext cx="4428162" cy="4893372"/>
          </a:xfrm>
          <a:prstGeom prst="rect">
            <a:avLst/>
          </a:prstGeom>
          <a:noFill/>
          <a:ln>
            <a:noFill/>
          </a:ln>
        </p:spPr>
      </p:pic>
      <p:sp>
        <p:nvSpPr>
          <p:cNvPr id="5" name="pole tekstowe 4">
            <a:extLst>
              <a:ext uri="{FF2B5EF4-FFF2-40B4-BE49-F238E27FC236}">
                <a16:creationId xmlns:a16="http://schemas.microsoft.com/office/drawing/2014/main" id="{FDCF8D45-3273-7802-64C2-F10C621D785D}"/>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18" name="Prostokąt: ścięte rogi po przekątnej 17">
            <a:extLst>
              <a:ext uri="{FF2B5EF4-FFF2-40B4-BE49-F238E27FC236}">
                <a16:creationId xmlns:a16="http://schemas.microsoft.com/office/drawing/2014/main" id="{9D12B117-0BC8-225A-6EAA-6DB48F4D0A23}"/>
              </a:ext>
            </a:extLst>
          </p:cNvPr>
          <p:cNvSpPr/>
          <p:nvPr/>
        </p:nvSpPr>
        <p:spPr>
          <a:xfrm rot="10800000">
            <a:off x="6474936" y="1286658"/>
            <a:ext cx="4951844" cy="5283088"/>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Tree>
    <p:extLst>
      <p:ext uri="{BB962C8B-B14F-4D97-AF65-F5344CB8AC3E}">
        <p14:creationId xmlns:p14="http://schemas.microsoft.com/office/powerpoint/2010/main" val="3673493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7E44F-87E7-BFA7-4561-05048733AD9D}"/>
            </a:ext>
          </a:extLst>
        </p:cNvPr>
        <p:cNvGrpSpPr/>
        <p:nvPr/>
      </p:nvGrpSpPr>
      <p:grpSpPr>
        <a:xfrm>
          <a:off x="0" y="0"/>
          <a:ext cx="0" cy="0"/>
          <a:chOff x="0" y="0"/>
          <a:chExt cx="0" cy="0"/>
        </a:xfrm>
      </p:grpSpPr>
      <p:pic>
        <p:nvPicPr>
          <p:cNvPr id="7" name="Obraz 6" descr="Obraz zawierający tekst, Czcionka, biały, Grafika&#10;&#10;Zawartość wygenerowana przez sztuczną inteligencję może być niepoprawna.">
            <a:extLst>
              <a:ext uri="{FF2B5EF4-FFF2-40B4-BE49-F238E27FC236}">
                <a16:creationId xmlns:a16="http://schemas.microsoft.com/office/drawing/2014/main" id="{4B74093B-C08D-15F0-07FD-4F8D716C1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2" name="Prostokąt: ścięte rogi po przekątnej 1">
            <a:extLst>
              <a:ext uri="{FF2B5EF4-FFF2-40B4-BE49-F238E27FC236}">
                <a16:creationId xmlns:a16="http://schemas.microsoft.com/office/drawing/2014/main" id="{6EB50E83-B296-86F1-C145-EDE6E7C5917A}"/>
              </a:ext>
            </a:extLst>
          </p:cNvPr>
          <p:cNvSpPr/>
          <p:nvPr/>
        </p:nvSpPr>
        <p:spPr>
          <a:xfrm>
            <a:off x="1127448" y="-23970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 name="Prostokąt: ścięte rogi po przekątnej 2">
            <a:extLst>
              <a:ext uri="{FF2B5EF4-FFF2-40B4-BE49-F238E27FC236}">
                <a16:creationId xmlns:a16="http://schemas.microsoft.com/office/drawing/2014/main" id="{BF36530A-0BDB-E856-5713-F6411315425F}"/>
              </a:ext>
            </a:extLst>
          </p:cNvPr>
          <p:cNvSpPr/>
          <p:nvPr/>
        </p:nvSpPr>
        <p:spPr>
          <a:xfrm>
            <a:off x="1269276" y="-95689"/>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5" name="Prostokąt: ścięte rogi po przekątnej 4">
            <a:extLst>
              <a:ext uri="{FF2B5EF4-FFF2-40B4-BE49-F238E27FC236}">
                <a16:creationId xmlns:a16="http://schemas.microsoft.com/office/drawing/2014/main" id="{749D04A1-16F0-911E-D0E4-A7D10D4489A4}"/>
              </a:ext>
            </a:extLst>
          </p:cNvPr>
          <p:cNvSpPr/>
          <p:nvPr/>
        </p:nvSpPr>
        <p:spPr>
          <a:xfrm>
            <a:off x="-240704" y="3276857"/>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8" name="Prostokąt: ścięte rogi po przekątnej 7">
            <a:extLst>
              <a:ext uri="{FF2B5EF4-FFF2-40B4-BE49-F238E27FC236}">
                <a16:creationId xmlns:a16="http://schemas.microsoft.com/office/drawing/2014/main" id="{16496CF2-190D-DA8A-011B-2B6A0077AB9C}"/>
              </a:ext>
            </a:extLst>
          </p:cNvPr>
          <p:cNvSpPr/>
          <p:nvPr/>
        </p:nvSpPr>
        <p:spPr>
          <a:xfrm>
            <a:off x="-98876" y="3420873"/>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4" name="Prostokąt: ścięte rogi po przekątnej 3">
            <a:extLst>
              <a:ext uri="{FF2B5EF4-FFF2-40B4-BE49-F238E27FC236}">
                <a16:creationId xmlns:a16="http://schemas.microsoft.com/office/drawing/2014/main" id="{41E0DD95-CF41-04ED-2E2D-B2AD59C3CE57}"/>
              </a:ext>
            </a:extLst>
          </p:cNvPr>
          <p:cNvSpPr/>
          <p:nvPr/>
        </p:nvSpPr>
        <p:spPr>
          <a:xfrm rot="5400000">
            <a:off x="7933278" y="4951029"/>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6" name="Prostokąt: ścięte rogi po przekątnej 5">
            <a:extLst>
              <a:ext uri="{FF2B5EF4-FFF2-40B4-BE49-F238E27FC236}">
                <a16:creationId xmlns:a16="http://schemas.microsoft.com/office/drawing/2014/main" id="{A1EB76BF-D2BC-678A-1181-2EB21895FB22}"/>
              </a:ext>
            </a:extLst>
          </p:cNvPr>
          <p:cNvSpPr/>
          <p:nvPr/>
        </p:nvSpPr>
        <p:spPr>
          <a:xfrm rot="10800000">
            <a:off x="8075106" y="5095045"/>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9" name="Prostokąt: ścięte rogi po przekątnej 8">
            <a:extLst>
              <a:ext uri="{FF2B5EF4-FFF2-40B4-BE49-F238E27FC236}">
                <a16:creationId xmlns:a16="http://schemas.microsoft.com/office/drawing/2014/main" id="{5D3EAAAD-34FC-0F73-D144-A03968D7FEF2}"/>
              </a:ext>
            </a:extLst>
          </p:cNvPr>
          <p:cNvSpPr/>
          <p:nvPr/>
        </p:nvSpPr>
        <p:spPr>
          <a:xfrm rot="5400000">
            <a:off x="8408902" y="3887084"/>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3" name="Prostokąt: ścięte rogi po przekątnej 12">
            <a:extLst>
              <a:ext uri="{FF2B5EF4-FFF2-40B4-BE49-F238E27FC236}">
                <a16:creationId xmlns:a16="http://schemas.microsoft.com/office/drawing/2014/main" id="{46B3193A-C628-581D-A00F-C0CB75165B1A}"/>
              </a:ext>
            </a:extLst>
          </p:cNvPr>
          <p:cNvSpPr/>
          <p:nvPr/>
        </p:nvSpPr>
        <p:spPr>
          <a:xfrm rot="5400000">
            <a:off x="8550730" y="4031100"/>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4" name="Prostokąt: ścięte rogi po przekątnej 13">
            <a:extLst>
              <a:ext uri="{FF2B5EF4-FFF2-40B4-BE49-F238E27FC236}">
                <a16:creationId xmlns:a16="http://schemas.microsoft.com/office/drawing/2014/main" id="{7B331F5C-011D-50CD-F102-EE97B459D128}"/>
              </a:ext>
            </a:extLst>
          </p:cNvPr>
          <p:cNvSpPr/>
          <p:nvPr/>
        </p:nvSpPr>
        <p:spPr>
          <a:xfrm rot="5400000">
            <a:off x="6869866" y="3887084"/>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E8C25BDB-43C8-96DE-49C6-06A086C17262}"/>
              </a:ext>
            </a:extLst>
          </p:cNvPr>
          <p:cNvSpPr/>
          <p:nvPr/>
        </p:nvSpPr>
        <p:spPr>
          <a:xfrm rot="5400000">
            <a:off x="7011694" y="4031100"/>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6" name="Prostokąt: ścięte rogi po przekątnej 15">
            <a:extLst>
              <a:ext uri="{FF2B5EF4-FFF2-40B4-BE49-F238E27FC236}">
                <a16:creationId xmlns:a16="http://schemas.microsoft.com/office/drawing/2014/main" id="{01395DD7-EAC3-2ACF-5B76-DBCA90E608C2}"/>
              </a:ext>
            </a:extLst>
          </p:cNvPr>
          <p:cNvSpPr/>
          <p:nvPr/>
        </p:nvSpPr>
        <p:spPr>
          <a:xfrm rot="5400000">
            <a:off x="7345490" y="2823139"/>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7" name="Prostokąt: ścięte rogi po przekątnej 16">
            <a:extLst>
              <a:ext uri="{FF2B5EF4-FFF2-40B4-BE49-F238E27FC236}">
                <a16:creationId xmlns:a16="http://schemas.microsoft.com/office/drawing/2014/main" id="{C13E657E-C88E-E48A-27FF-7B10831608C7}"/>
              </a:ext>
            </a:extLst>
          </p:cNvPr>
          <p:cNvSpPr/>
          <p:nvPr/>
        </p:nvSpPr>
        <p:spPr>
          <a:xfrm rot="5400000">
            <a:off x="7487318" y="2967155"/>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6BB5BF39-DB68-F8FC-C5D2-14C6FC4198B0}"/>
              </a:ext>
            </a:extLst>
          </p:cNvPr>
          <p:cNvSpPr/>
          <p:nvPr/>
        </p:nvSpPr>
        <p:spPr>
          <a:xfrm rot="10800000">
            <a:off x="8550163" y="228057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ACB76AAC-2970-58E9-5B5D-72DFF235D44C}"/>
              </a:ext>
            </a:extLst>
          </p:cNvPr>
          <p:cNvSpPr/>
          <p:nvPr/>
        </p:nvSpPr>
        <p:spPr>
          <a:xfrm rot="10800000">
            <a:off x="8691991" y="242459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0" name="Prostokąt: ścięte rogi po przekątnej 19">
            <a:extLst>
              <a:ext uri="{FF2B5EF4-FFF2-40B4-BE49-F238E27FC236}">
                <a16:creationId xmlns:a16="http://schemas.microsoft.com/office/drawing/2014/main" id="{75BBE785-6B40-3256-3917-026A18C9792C}"/>
              </a:ext>
            </a:extLst>
          </p:cNvPr>
          <p:cNvSpPr/>
          <p:nvPr/>
        </p:nvSpPr>
        <p:spPr>
          <a:xfrm rot="10800000">
            <a:off x="9025787" y="1216630"/>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D9A053F4-EB7E-F347-E390-2E557AC3B795}"/>
              </a:ext>
            </a:extLst>
          </p:cNvPr>
          <p:cNvSpPr/>
          <p:nvPr/>
        </p:nvSpPr>
        <p:spPr>
          <a:xfrm rot="10800000">
            <a:off x="9167615" y="1360646"/>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pic>
        <p:nvPicPr>
          <p:cNvPr id="24" name="Obraz 23" descr="Obraz zawierający światło, noc, zrzut ekranu, niebieskie&#10;&#10;Zawartość wygenerowana przez sztuczną inteligencję może być niepoprawna.">
            <a:extLst>
              <a:ext uri="{FF2B5EF4-FFF2-40B4-BE49-F238E27FC236}">
                <a16:creationId xmlns:a16="http://schemas.microsoft.com/office/drawing/2014/main" id="{8C78639D-7E3F-B527-6D83-BC392A869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 y="117978"/>
            <a:ext cx="12192000" cy="6839414"/>
          </a:xfrm>
          <a:prstGeom prst="rect">
            <a:avLst/>
          </a:prstGeom>
        </p:spPr>
      </p:pic>
      <p:sp>
        <p:nvSpPr>
          <p:cNvPr id="12" name="pole tekstowe 11">
            <a:extLst>
              <a:ext uri="{FF2B5EF4-FFF2-40B4-BE49-F238E27FC236}">
                <a16:creationId xmlns:a16="http://schemas.microsoft.com/office/drawing/2014/main" id="{55E11383-3A8D-F963-CEB1-E31CE8058E55}"/>
              </a:ext>
            </a:extLst>
          </p:cNvPr>
          <p:cNvSpPr txBox="1"/>
          <p:nvPr/>
        </p:nvSpPr>
        <p:spPr>
          <a:xfrm>
            <a:off x="8805621" y="6345570"/>
            <a:ext cx="3251652" cy="307777"/>
          </a:xfrm>
          <a:prstGeom prst="rect">
            <a:avLst/>
          </a:prstGeom>
          <a:noFill/>
        </p:spPr>
        <p:txBody>
          <a:bodyPr wrap="square" lIns="91440" tIns="45720" rIns="91440" bIns="45720" rtlCol="0" anchor="t">
            <a:spAutoFit/>
          </a:bodyPr>
          <a:lstStyle/>
          <a:p>
            <a:pPr algn="r"/>
            <a:r>
              <a:rPr lang="pl-PL" sz="1400" dirty="0">
                <a:solidFill>
                  <a:schemeClr val="bg1"/>
                </a:solidFill>
                <a:latin typeface="Ubuntu" panose="020B0504030602030204" pitchFamily="34" charset="0"/>
                <a:cs typeface="Arial" panose="020B0604020202020204" pitchFamily="34" charset="0"/>
              </a:rPr>
              <a:t>Warszawa, 18 czerwca 2025 r.</a:t>
            </a:r>
          </a:p>
        </p:txBody>
      </p:sp>
      <p:cxnSp>
        <p:nvCxnSpPr>
          <p:cNvPr id="25" name="Łącznik prosty 24">
            <a:extLst>
              <a:ext uri="{FF2B5EF4-FFF2-40B4-BE49-F238E27FC236}">
                <a16:creationId xmlns:a16="http://schemas.microsoft.com/office/drawing/2014/main" id="{36ED93F2-C371-EA32-CF51-2AEA2B1A2656}"/>
              </a:ext>
            </a:extLst>
          </p:cNvPr>
          <p:cNvCxnSpPr>
            <a:cxnSpLocks/>
          </p:cNvCxnSpPr>
          <p:nvPr/>
        </p:nvCxnSpPr>
        <p:spPr>
          <a:xfrm flipH="1">
            <a:off x="-240704" y="6607323"/>
            <a:ext cx="8868319"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29" name="Łącznik prosty 28">
            <a:extLst>
              <a:ext uri="{FF2B5EF4-FFF2-40B4-BE49-F238E27FC236}">
                <a16:creationId xmlns:a16="http://schemas.microsoft.com/office/drawing/2014/main" id="{66A10845-152C-BD68-5852-4A6D903E4EED}"/>
              </a:ext>
            </a:extLst>
          </p:cNvPr>
          <p:cNvCxnSpPr>
            <a:cxnSpLocks/>
          </p:cNvCxnSpPr>
          <p:nvPr/>
        </p:nvCxnSpPr>
        <p:spPr>
          <a:xfrm flipV="1">
            <a:off x="8621723" y="6178156"/>
            <a:ext cx="475624" cy="429167"/>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cxnSp>
        <p:nvCxnSpPr>
          <p:cNvPr id="32" name="Łącznik prosty 31">
            <a:extLst>
              <a:ext uri="{FF2B5EF4-FFF2-40B4-BE49-F238E27FC236}">
                <a16:creationId xmlns:a16="http://schemas.microsoft.com/office/drawing/2014/main" id="{6B26E66A-C9DB-C9CA-CD12-D8080DFD3FDA}"/>
              </a:ext>
            </a:extLst>
          </p:cNvPr>
          <p:cNvCxnSpPr>
            <a:cxnSpLocks/>
          </p:cNvCxnSpPr>
          <p:nvPr/>
        </p:nvCxnSpPr>
        <p:spPr>
          <a:xfrm>
            <a:off x="9097347" y="6178156"/>
            <a:ext cx="3335357" cy="0"/>
          </a:xfrm>
          <a:prstGeom prst="line">
            <a:avLst/>
          </a:prstGeom>
          <a:ln>
            <a:solidFill>
              <a:srgbClr val="FFC000"/>
            </a:solidFill>
          </a:ln>
        </p:spPr>
        <p:style>
          <a:lnRef idx="1">
            <a:schemeClr val="accent6"/>
          </a:lnRef>
          <a:fillRef idx="0">
            <a:schemeClr val="accent6"/>
          </a:fillRef>
          <a:effectRef idx="0">
            <a:schemeClr val="accent6"/>
          </a:effectRef>
          <a:fontRef idx="minor">
            <a:schemeClr val="tx1"/>
          </a:fontRef>
        </p:style>
      </p:cxnSp>
      <p:sp>
        <p:nvSpPr>
          <p:cNvPr id="23" name="pole tekstowe 22">
            <a:extLst>
              <a:ext uri="{FF2B5EF4-FFF2-40B4-BE49-F238E27FC236}">
                <a16:creationId xmlns:a16="http://schemas.microsoft.com/office/drawing/2014/main" id="{B8D8C3CA-EF24-502C-10C8-44C8E2F7000F}"/>
              </a:ext>
            </a:extLst>
          </p:cNvPr>
          <p:cNvSpPr txBox="1"/>
          <p:nvPr/>
        </p:nvSpPr>
        <p:spPr>
          <a:xfrm>
            <a:off x="341251" y="4453093"/>
            <a:ext cx="7151929" cy="2062103"/>
          </a:xfrm>
          <a:prstGeom prst="rect">
            <a:avLst/>
          </a:prstGeom>
          <a:noFill/>
        </p:spPr>
        <p:txBody>
          <a:bodyPr wrap="square" lIns="91440" tIns="45720" rIns="91440" bIns="45720" rtlCol="0" anchor="t">
            <a:spAutoFit/>
          </a:bodyPr>
          <a:lstStyle/>
          <a:p>
            <a:r>
              <a:rPr lang="pl-PL" sz="2400" b="1" dirty="0">
                <a:solidFill>
                  <a:schemeClr val="bg1"/>
                </a:solidFill>
                <a:latin typeface="Ubuntu" panose="020B0504030602030204" pitchFamily="34" charset="0"/>
                <a:ea typeface="Calibri"/>
                <a:cs typeface="Arial" panose="020B0604020202020204" pitchFamily="34" charset="0"/>
              </a:rPr>
              <a:t>Kolej jako kręgosłup zrównoważonego transportu publicznego – rola PLK S.A. </a:t>
            </a:r>
            <a:br>
              <a:rPr lang="pl-PL" sz="2400" b="1" dirty="0">
                <a:solidFill>
                  <a:schemeClr val="bg1"/>
                </a:solidFill>
                <a:latin typeface="Ubuntu" panose="020B0504030602030204" pitchFamily="34" charset="0"/>
                <a:ea typeface="Calibri"/>
                <a:cs typeface="Arial" panose="020B0604020202020204" pitchFamily="34" charset="0"/>
              </a:rPr>
            </a:br>
            <a:r>
              <a:rPr lang="pl-PL" sz="2400" b="1" dirty="0">
                <a:solidFill>
                  <a:schemeClr val="bg1"/>
                </a:solidFill>
                <a:latin typeface="Ubuntu" panose="020B0504030602030204" pitchFamily="34" charset="0"/>
                <a:ea typeface="Calibri"/>
                <a:cs typeface="Arial" panose="020B0604020202020204" pitchFamily="34" charset="0"/>
              </a:rPr>
              <a:t>w integracji i rozwoju komunikacji na Mazowszu</a:t>
            </a:r>
          </a:p>
          <a:p>
            <a:endParaRPr lang="pl-PL" sz="2400" b="1" dirty="0">
              <a:solidFill>
                <a:schemeClr val="bg1"/>
              </a:solidFill>
              <a:latin typeface="Ubuntu" panose="020B0504030602030204" pitchFamily="34" charset="0"/>
              <a:cs typeface="Arial" panose="020B0604020202020204" pitchFamily="34" charset="0"/>
            </a:endParaRPr>
          </a:p>
          <a:p>
            <a:r>
              <a:rPr lang="pl-PL" sz="1600" b="1" dirty="0">
                <a:solidFill>
                  <a:schemeClr val="bg1"/>
                </a:solidFill>
                <a:latin typeface="Ubuntu" panose="020B0504030602030204" pitchFamily="34" charset="0"/>
                <a:cs typeface="Arial" panose="020B0604020202020204" pitchFamily="34" charset="0"/>
              </a:rPr>
              <a:t>Michał Gil, Członek Zarządu PKP Polskich Linii Kolejowych S.A. - dyrektor ds. eksploatacji</a:t>
            </a:r>
          </a:p>
        </p:txBody>
      </p:sp>
    </p:spTree>
    <p:extLst>
      <p:ext uri="{BB962C8B-B14F-4D97-AF65-F5344CB8AC3E}">
        <p14:creationId xmlns:p14="http://schemas.microsoft.com/office/powerpoint/2010/main" val="1483874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ścięte rogi po przekątnej 2">
            <a:extLst>
              <a:ext uri="{FF2B5EF4-FFF2-40B4-BE49-F238E27FC236}">
                <a16:creationId xmlns:a16="http://schemas.microsoft.com/office/drawing/2014/main" id="{B8129289-59BC-7D78-370C-9BC359750E97}"/>
              </a:ext>
            </a:extLst>
          </p:cNvPr>
          <p:cNvSpPr/>
          <p:nvPr/>
        </p:nvSpPr>
        <p:spPr>
          <a:xfrm>
            <a:off x="335360" y="1143560"/>
            <a:ext cx="11521280" cy="5436136"/>
          </a:xfrm>
          <a:prstGeom prst="snip2DiagRect">
            <a:avLst>
              <a:gd name="adj1" fmla="val 6069"/>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Prostokąt: ścięte rogi po przekątnej 12">
            <a:extLst>
              <a:ext uri="{FF2B5EF4-FFF2-40B4-BE49-F238E27FC236}">
                <a16:creationId xmlns:a16="http://schemas.microsoft.com/office/drawing/2014/main" id="{5AE24EF2-0FF2-4CEF-DF1A-A75E589E5D35}"/>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B67A4F42-FEAC-B831-602C-00335644D9B7}"/>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71DC57B0-0AAF-681D-E82D-C79E496C43D0}"/>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4911E9A9-DE83-2F5E-DE32-3D6DC42E7335}"/>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2BAC7912-51FC-37F4-1AA6-35E428BF80B1}"/>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44921FB6-8C6E-B60E-B922-4276F518C66E}"/>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18AFBA55-3346-2BFB-AE2D-D0C8D85AEEFF}"/>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FA59FFCB-6A1A-8D6B-B2A4-A45FE9F03BC0}"/>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25A64BEB-8E83-E3B7-DF01-99F6F3FB86C1}"/>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EA98E040-96FE-0DB6-8970-4A6F91C880A7}"/>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D4F804AC-5E93-E984-3DCC-8DAC7F910C30}"/>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ACB6F18E-0292-6AF9-C0AA-B0E34DC371BF}"/>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4C689D65-D34C-7206-3C1B-64445298AA6E}"/>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9CA6A2BA-0675-CFD4-3F40-79C3CB2FB355}"/>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A4486D84-F40C-2816-263D-BD19F52204C7}"/>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9C8151EF-A9F0-3EFF-567B-F6F6114FC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5" name="Prostokąt: ścięte rogi po przekątnej 4">
            <a:extLst>
              <a:ext uri="{FF2B5EF4-FFF2-40B4-BE49-F238E27FC236}">
                <a16:creationId xmlns:a16="http://schemas.microsoft.com/office/drawing/2014/main" id="{63F43E86-BF5E-8B9C-2192-CA053A5E555F}"/>
              </a:ext>
            </a:extLst>
          </p:cNvPr>
          <p:cNvSpPr/>
          <p:nvPr/>
        </p:nvSpPr>
        <p:spPr>
          <a:xfrm rot="10800000">
            <a:off x="191341" y="1353864"/>
            <a:ext cx="11809312" cy="5371189"/>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 name="pole tekstowe 1">
            <a:extLst>
              <a:ext uri="{FF2B5EF4-FFF2-40B4-BE49-F238E27FC236}">
                <a16:creationId xmlns:a16="http://schemas.microsoft.com/office/drawing/2014/main" id="{6A0E19C0-3DCF-3795-5274-1DFE9B4A8AFD}"/>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19AD8548-2ADE-B0CB-7A42-618A27D0EF75}"/>
              </a:ext>
            </a:extLst>
          </p:cNvPr>
          <p:cNvSpPr txBox="1"/>
          <p:nvPr/>
        </p:nvSpPr>
        <p:spPr>
          <a:xfrm>
            <a:off x="652921" y="1375089"/>
            <a:ext cx="10907424" cy="5186035"/>
          </a:xfrm>
          <a:prstGeom prst="rect">
            <a:avLst/>
          </a:prstGeom>
          <a:noFill/>
        </p:spPr>
        <p:txBody>
          <a:bodyPr wrap="square" lIns="91440" tIns="45720" rIns="91440" bIns="45720" rtlCol="0" anchor="t">
            <a:spAutoFit/>
          </a:bodyPr>
          <a:lstStyle/>
          <a:p>
            <a:endParaRPr lang="pl-PL" dirty="0">
              <a:latin typeface="Ubuntu" panose="020B0504030602030204" pitchFamily="34" charset="0"/>
            </a:endParaRPr>
          </a:p>
          <a:p>
            <a:r>
              <a:rPr lang="pl-PL" b="1" dirty="0">
                <a:solidFill>
                  <a:schemeClr val="accent2"/>
                </a:solidFill>
                <a:latin typeface="Ubuntu" panose="020B0504030602030204" pitchFamily="34" charset="0"/>
                <a:ea typeface="Calibri"/>
                <a:cs typeface="Arial" panose="020B0604020202020204" pitchFamily="34" charset="0"/>
              </a:rPr>
              <a:t>Innowacje:</a:t>
            </a: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Budowa związku komunikacyjnego (powiat nowodworski + miasto Nowy Dwór + 5 gmin, tj. Leoncin, Czosnów, Pomiechówek, Zakroczym</a:t>
            </a:r>
            <a:r>
              <a:rPr lang="pl-PL" sz="1500" dirty="0">
                <a:solidFill>
                  <a:schemeClr val="bg1"/>
                </a:solidFill>
                <a:effectLst/>
                <a:latin typeface="Ubuntu" panose="020B0504030602030204" pitchFamily="34" charset="0"/>
                <a:ea typeface="Calibri"/>
                <a:cs typeface="Arial" panose="020B0604020202020204" pitchFamily="34" charset="0"/>
              </a:rPr>
              <a:t>, </a:t>
            </a:r>
            <a:r>
              <a:rPr lang="pl-PL" sz="1500" dirty="0">
                <a:solidFill>
                  <a:schemeClr val="bg1"/>
                </a:solidFill>
                <a:latin typeface="Ubuntu" panose="020B0504030602030204" pitchFamily="34" charset="0"/>
                <a:ea typeface="Calibri"/>
                <a:cs typeface="Arial" panose="020B0604020202020204" pitchFamily="34" charset="0"/>
              </a:rPr>
              <a:t>Nasielsk). Aktywny udział Ministerstwa Infrastruktury.</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Integracja transportu publicznego z transportem kolejowym – podstawowy kierunek dowozu to połączenia kolejowe. Równolegle zachowujemy możliwość utrzymania istniejącego połączenia.</a:t>
            </a:r>
            <a:endParaRPr lang="pl-PL" sz="1500" dirty="0">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Obsługa komunikacji szkolnej i wewnątrzgminnej w ramach jednej sieci połączeń.</a:t>
            </a: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Połączenia na życzenia w godzinach i relacjach o niewielkiej liczbie pasażerów.</a:t>
            </a: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Minimalizacja liczby linii na rzecz zwiększenia częstotliwości kursowania.</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Nowa taryfa, wspólna z taryfą ZTM (tzw. 3 strefa).</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Pojazdy wyposażone w monitoring oraz lokalizację GPS połączoną z aplikacją.</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Możliwe uruchomienie w oparciu o innowacyjne, zeroemisyjne źródła zasilania.</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Nowy model finansowania z wykorzystaniem źródeł centralnych powiązanych z jakością i efektem usługi.</a:t>
            </a:r>
            <a:endParaRPr lang="pl-PL" sz="1500" dirty="0">
              <a:solidFill>
                <a:schemeClr val="bg1"/>
              </a:solidFill>
              <a:latin typeface="Ubuntu" panose="020B0504030602030204" pitchFamily="34" charset="0"/>
              <a:cs typeface="Arial" panose="020B0604020202020204" pitchFamily="34" charset="0"/>
            </a:endParaRPr>
          </a:p>
          <a:p>
            <a:pPr marL="285750" indent="-285750">
              <a:spcBef>
                <a:spcPts val="600"/>
              </a:spcBef>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Impuls do zmian zasad działania FRPA w oparciu o praktyczne wnioski wdrożeniowe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i ewaluację efektywności ekonomicznej i wyników przewozowych.</a:t>
            </a:r>
            <a:endParaRPr lang="pl-PL" sz="1500" dirty="0">
              <a:solidFill>
                <a:schemeClr val="bg1"/>
              </a:solidFill>
              <a:latin typeface="Ubuntu" panose="020B0504030602030204" pitchFamily="34" charset="0"/>
              <a:cs typeface="Arial" panose="020B0604020202020204" pitchFamily="34" charset="0"/>
            </a:endParaRPr>
          </a:p>
          <a:p>
            <a:endParaRPr lang="pl-PL" dirty="0">
              <a:latin typeface="Ubuntu" panose="020B0504030602030204" pitchFamily="34" charset="0"/>
            </a:endParaRPr>
          </a:p>
          <a:p>
            <a:pPr>
              <a:spcAft>
                <a:spcPts val="600"/>
              </a:spcAft>
            </a:pPr>
            <a:endParaRPr lang="pl-PL" sz="900" dirty="0">
              <a:solidFill>
                <a:schemeClr val="bg1"/>
              </a:solidFill>
              <a:latin typeface="Ubuntu" panose="020B0504030602030204" pitchFamily="34" charset="0"/>
              <a:ea typeface="Calibri"/>
              <a:cs typeface="Calibri"/>
            </a:endParaRPr>
          </a:p>
          <a:p>
            <a:pPr>
              <a:spcAft>
                <a:spcPts val="600"/>
              </a:spcAft>
            </a:pPr>
            <a:r>
              <a:rPr lang="pl-PL" sz="900" dirty="0">
                <a:solidFill>
                  <a:schemeClr val="bg1"/>
                </a:solidFill>
                <a:latin typeface="Ubuntu" panose="020B0504030602030204" pitchFamily="34" charset="0"/>
                <a:ea typeface="Calibri"/>
                <a:cs typeface="Calibri"/>
              </a:rPr>
              <a:t>Powiat liczył 79 647 mieszkańców (06/2023). Od 80 000 musi mieć Plan transportowy.  </a:t>
            </a:r>
            <a:br>
              <a:rPr lang="pl-PL" sz="900" dirty="0">
                <a:solidFill>
                  <a:schemeClr val="bg1"/>
                </a:solidFill>
                <a:latin typeface="Ubuntu" panose="020B0504030602030204" pitchFamily="34" charset="0"/>
                <a:ea typeface="Calibri"/>
                <a:cs typeface="Calibri"/>
              </a:rPr>
            </a:br>
            <a:r>
              <a:rPr lang="pl-PL" sz="900" dirty="0">
                <a:solidFill>
                  <a:schemeClr val="bg1"/>
                </a:solidFill>
                <a:latin typeface="Ubuntu" panose="020B0504030602030204" pitchFamily="34" charset="0"/>
                <a:ea typeface="Calibri"/>
                <a:cs typeface="Calibri"/>
              </a:rPr>
              <a:t>Zgodnie z Ustawą z dnia 16 grudnia 2010 r. o publicznym transporcie zbiorowym</a:t>
            </a:r>
            <a:endParaRPr lang="pl-PL" sz="900" dirty="0">
              <a:solidFill>
                <a:schemeClr val="bg1"/>
              </a:solidFill>
              <a:latin typeface="Ubuntu" panose="020B0504030602030204" pitchFamily="34" charset="0"/>
            </a:endParaRPr>
          </a:p>
        </p:txBody>
      </p:sp>
    </p:spTree>
    <p:extLst>
      <p:ext uri="{BB962C8B-B14F-4D97-AF65-F5344CB8AC3E}">
        <p14:creationId xmlns:p14="http://schemas.microsoft.com/office/powerpoint/2010/main" val="3660556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EEA0-FBBC-CEF3-0639-7A197DF952D8}"/>
            </a:ext>
          </a:extLst>
        </p:cNvPr>
        <p:cNvGrpSpPr/>
        <p:nvPr/>
      </p:nvGrpSpPr>
      <p:grpSpPr>
        <a:xfrm>
          <a:off x="0" y="0"/>
          <a:ext cx="0" cy="0"/>
          <a:chOff x="0" y="0"/>
          <a:chExt cx="0" cy="0"/>
        </a:xfrm>
      </p:grpSpPr>
      <p:sp>
        <p:nvSpPr>
          <p:cNvPr id="3" name="Prostokąt: ścięte rogi po przekątnej 2">
            <a:extLst>
              <a:ext uri="{FF2B5EF4-FFF2-40B4-BE49-F238E27FC236}">
                <a16:creationId xmlns:a16="http://schemas.microsoft.com/office/drawing/2014/main" id="{A4CF759C-3945-AE48-CD85-19D58890F29C}"/>
              </a:ext>
            </a:extLst>
          </p:cNvPr>
          <p:cNvSpPr/>
          <p:nvPr/>
        </p:nvSpPr>
        <p:spPr>
          <a:xfrm>
            <a:off x="335360" y="1143560"/>
            <a:ext cx="11521280" cy="5436136"/>
          </a:xfrm>
          <a:prstGeom prst="snip2DiagRect">
            <a:avLst>
              <a:gd name="adj1" fmla="val 6069"/>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Prostokąt: ścięte rogi po przekątnej 12">
            <a:extLst>
              <a:ext uri="{FF2B5EF4-FFF2-40B4-BE49-F238E27FC236}">
                <a16:creationId xmlns:a16="http://schemas.microsoft.com/office/drawing/2014/main" id="{267C3E40-FC0F-3F2A-3FDB-1ED876E5953D}"/>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23C1ECBE-9A9E-84EB-FDA8-19F09D26BAB1}"/>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0A795928-3CD3-9C2D-D988-1BF1CDA1CE26}"/>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41565EAD-B411-4846-AF9D-F222B657E6F9}"/>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69371D09-2A8F-949B-2D2F-E5044CCB32C4}"/>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8615EBA7-5EE9-2EA8-7AAB-DD3BF5B37902}"/>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BC0C3DA5-926E-BB35-550E-18B1EE2B1DB2}"/>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4A221553-200D-6DE6-A1B3-9EAEF8741568}"/>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B26A4FC3-7500-26F0-5C8F-2A296EBBDB76}"/>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9511B386-32AC-717F-0404-63E41E036FCE}"/>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35988FCE-81FC-8E6F-16CD-ADB771EC85E0}"/>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9836CE55-8559-0BEB-0743-295D618793AC}"/>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FF9CFBE4-39B6-FA7F-5BF3-3577074E340A}"/>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3418328F-5549-4556-D7A1-A106F690DE62}"/>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666A5C3B-01A1-9B61-73DB-7EE9FC13D123}"/>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1A6D3CE8-9D0F-B230-9735-3D290D346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2" name="pole tekstowe 1">
            <a:extLst>
              <a:ext uri="{FF2B5EF4-FFF2-40B4-BE49-F238E27FC236}">
                <a16:creationId xmlns:a16="http://schemas.microsoft.com/office/drawing/2014/main" id="{2AA0EFD9-C3C1-1F4E-936E-76968CCCFFD4}"/>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CC59EE57-02C3-CCE1-4A2E-2F44E399976C}"/>
              </a:ext>
            </a:extLst>
          </p:cNvPr>
          <p:cNvSpPr txBox="1"/>
          <p:nvPr/>
        </p:nvSpPr>
        <p:spPr>
          <a:xfrm>
            <a:off x="673977" y="1769599"/>
            <a:ext cx="10907424" cy="3447098"/>
          </a:xfrm>
          <a:prstGeom prst="rect">
            <a:avLst/>
          </a:prstGeom>
          <a:noFill/>
        </p:spPr>
        <p:txBody>
          <a:bodyPr wrap="square" lIns="91440" tIns="45720" rIns="91440" bIns="45720" rtlCol="0" anchor="t">
            <a:spAutoFit/>
          </a:bodyPr>
          <a:lstStyle/>
          <a:p>
            <a:pPr>
              <a:spcAft>
                <a:spcPts val="600"/>
              </a:spcAft>
            </a:pPr>
            <a:r>
              <a:rPr lang="pl-PL" b="1" dirty="0">
                <a:solidFill>
                  <a:schemeClr val="accent2"/>
                </a:solidFill>
                <a:latin typeface="Ubuntu" panose="020B0504030602030204" pitchFamily="34" charset="0"/>
                <a:ea typeface="Calibri"/>
                <a:cs typeface="Arial" panose="020B0604020202020204" pitchFamily="34" charset="0"/>
              </a:rPr>
              <a:t>Główne założenia:</a:t>
            </a:r>
            <a:endParaRPr lang="pl-PL" b="1" dirty="0">
              <a:solidFill>
                <a:schemeClr val="accent2"/>
              </a:solidFill>
              <a:effectLst/>
              <a:latin typeface="Ubuntu" panose="020B0504030602030204" pitchFamily="34" charset="0"/>
              <a:ea typeface="Aptos" panose="020B0004020202020204" pitchFamily="34" charset="0"/>
              <a:cs typeface="Arial" panose="020B0604020202020204" pitchFamily="34" charset="0"/>
            </a:endParaRP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Projektowane linie komunikacyjne muszą zapewniać regularne połączenia przez cały dzień (częstotliwość dopasowana do prognozowanych potoków pasażerskich co 15, 30, 60 lub 120 minut). Zasadniczo powinno unikać się zakładania częstotliwości ponad 60 minut, w przypadku mniejszych potoków należy rozważyć dobór odpowiedniego tabor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o mniejszej pojemności i niższych kosztach eksploatacji oraz wprowadzenie transportu na życzenie.</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Komunikacja powinna być dostępna przez 7 dni w tygodniu z uwzględnieniem świąt (dopuszczalne jest ograniczenie częstotliwości kursowania połączeń w dni świąteczne, jednak częstotliwość nie może być mniejsza niż 120 minut).</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Projekt linii komunikacyjnych powinien opierać się na węzłach – punktach przesiadkowych pomiędzy poszczególnymi liniami umożliwiającymi dogodne przesiadki pomiędzy liniami komunikacyjnymi. Węzły przesiadkowe powinny po pierwsze być umiejscowione w bezpośrednim sąsiedztwie stacji kolejowych na terenie powiatu.</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W lokalizacjach wytypowanych jako węzły przesiadkowe powinno dążyć się do powiązania pomiędzy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maksymalną liczbą linii komunikacyjnych poprzez dostosowanie tras linii oraz rozkładów jazdy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umożliwiających przesiadki.</a:t>
            </a:r>
            <a:endParaRPr lang="pl-PL" sz="1500" dirty="0">
              <a:solidFill>
                <a:schemeClr val="bg1"/>
              </a:solidFill>
              <a:latin typeface="Ubuntu" panose="020B0504030602030204" pitchFamily="34" charset="0"/>
              <a:cs typeface="Arial" panose="020B0604020202020204" pitchFamily="34" charset="0"/>
            </a:endParaRPr>
          </a:p>
        </p:txBody>
      </p:sp>
      <p:sp>
        <p:nvSpPr>
          <p:cNvPr id="7" name="Prostokąt: ścięte rogi po przekątnej 6">
            <a:extLst>
              <a:ext uri="{FF2B5EF4-FFF2-40B4-BE49-F238E27FC236}">
                <a16:creationId xmlns:a16="http://schemas.microsoft.com/office/drawing/2014/main" id="{9EAF2B75-1BEE-E57A-4A0E-59414C9C4F34}"/>
              </a:ext>
            </a:extLst>
          </p:cNvPr>
          <p:cNvSpPr/>
          <p:nvPr/>
        </p:nvSpPr>
        <p:spPr>
          <a:xfrm rot="10800000">
            <a:off x="191341" y="1353864"/>
            <a:ext cx="11809312" cy="5371189"/>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Tree>
    <p:extLst>
      <p:ext uri="{BB962C8B-B14F-4D97-AF65-F5344CB8AC3E}">
        <p14:creationId xmlns:p14="http://schemas.microsoft.com/office/powerpoint/2010/main" val="3190994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C204-A22E-47A1-6D87-2BEA8814C194}"/>
            </a:ext>
          </a:extLst>
        </p:cNvPr>
        <p:cNvGrpSpPr/>
        <p:nvPr/>
      </p:nvGrpSpPr>
      <p:grpSpPr>
        <a:xfrm>
          <a:off x="0" y="0"/>
          <a:ext cx="0" cy="0"/>
          <a:chOff x="0" y="0"/>
          <a:chExt cx="0" cy="0"/>
        </a:xfrm>
      </p:grpSpPr>
      <p:sp>
        <p:nvSpPr>
          <p:cNvPr id="3" name="Prostokąt: ścięte rogi po przekątnej 2">
            <a:extLst>
              <a:ext uri="{FF2B5EF4-FFF2-40B4-BE49-F238E27FC236}">
                <a16:creationId xmlns:a16="http://schemas.microsoft.com/office/drawing/2014/main" id="{8AD6479A-BC82-EFF5-4E24-72EBD4DA65F0}"/>
              </a:ext>
            </a:extLst>
          </p:cNvPr>
          <p:cNvSpPr/>
          <p:nvPr/>
        </p:nvSpPr>
        <p:spPr>
          <a:xfrm>
            <a:off x="335360" y="1143560"/>
            <a:ext cx="11521280" cy="5436136"/>
          </a:xfrm>
          <a:prstGeom prst="snip2DiagRect">
            <a:avLst>
              <a:gd name="adj1" fmla="val 6069"/>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a:p>
        </p:txBody>
      </p:sp>
      <p:sp>
        <p:nvSpPr>
          <p:cNvPr id="13" name="Prostokąt: ścięte rogi po przekątnej 12">
            <a:extLst>
              <a:ext uri="{FF2B5EF4-FFF2-40B4-BE49-F238E27FC236}">
                <a16:creationId xmlns:a16="http://schemas.microsoft.com/office/drawing/2014/main" id="{65FAD73C-E091-B270-6CE3-3FA3A30F936D}"/>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C4FEBFDB-711C-25F3-B535-66FA7FB58B0D}"/>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A3CE1E7A-44B3-8DC5-F8AF-046903AC8ECA}"/>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0254E7F1-2041-7880-ACDC-5AAE58930CD9}"/>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E3FC1C0A-7E64-A24A-ADE6-A5CB5B2D94C6}"/>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1018677B-5CD0-A5CC-300B-23611462BA25}"/>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6AE687A5-5891-A686-811D-584846433ACD}"/>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9445794C-8875-7991-AE82-93755440FECC}"/>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981B9A1A-1F19-2E00-01B9-3107EF4CF0E9}"/>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F233DCCF-753D-4C99-8FDC-B53D001E8AA5}"/>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58D26DDD-6293-5E81-7886-7392FF514CD7}"/>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187F110E-EA3A-8F3B-7D17-2C98C42C039A}"/>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25586E9A-4F0D-E284-D724-99B93039F17A}"/>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FE520C80-C2D7-C10C-186B-F553E3912B1D}"/>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C628C12D-8173-39A9-B005-4CF12471AF11}"/>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83737E60-298B-88F5-BD94-C0E43F6B1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2" name="pole tekstowe 1">
            <a:extLst>
              <a:ext uri="{FF2B5EF4-FFF2-40B4-BE49-F238E27FC236}">
                <a16:creationId xmlns:a16="http://schemas.microsoft.com/office/drawing/2014/main" id="{D7294A11-1D57-51BD-297D-40AC1F377CFD}"/>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3A14CC1A-6BDB-A315-47E8-B4827859F0FE}"/>
              </a:ext>
            </a:extLst>
          </p:cNvPr>
          <p:cNvSpPr txBox="1"/>
          <p:nvPr/>
        </p:nvSpPr>
        <p:spPr>
          <a:xfrm>
            <a:off x="673977" y="1778902"/>
            <a:ext cx="10907424" cy="3062377"/>
          </a:xfrm>
          <a:prstGeom prst="rect">
            <a:avLst/>
          </a:prstGeom>
          <a:noFill/>
        </p:spPr>
        <p:txBody>
          <a:bodyPr wrap="square" lIns="91440" tIns="45720" rIns="91440" bIns="45720" rtlCol="0" anchor="t">
            <a:spAutoFit/>
          </a:bodyPr>
          <a:lstStyle/>
          <a:p>
            <a:pPr>
              <a:spcAft>
                <a:spcPts val="600"/>
              </a:spcAft>
            </a:pPr>
            <a:r>
              <a:rPr lang="pl-PL" b="1" dirty="0">
                <a:solidFill>
                  <a:schemeClr val="accent2"/>
                </a:solidFill>
                <a:latin typeface="Ubuntu" panose="020B0504030602030204" pitchFamily="34" charset="0"/>
                <a:ea typeface="Calibri"/>
                <a:cs typeface="Arial" panose="020B0604020202020204" pitchFamily="34" charset="0"/>
              </a:rPr>
              <a:t>Główne założenia:</a:t>
            </a:r>
            <a:endParaRPr lang="pl-PL" b="1" dirty="0">
              <a:solidFill>
                <a:schemeClr val="accent2"/>
              </a:solidFill>
              <a:effectLst/>
              <a:latin typeface="Ubuntu" panose="020B0504030602030204" pitchFamily="34" charset="0"/>
              <a:ea typeface="Aptos" panose="020B0004020202020204" pitchFamily="34" charset="0"/>
              <a:cs typeface="Arial" panose="020B0604020202020204" pitchFamily="34" charset="0"/>
            </a:endParaRP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Konieczne przygotowanie infrastruktury w miejscu wytypowanych węzłów przesiadkowych umożliwiających postój jednocześnie dwóch lub więcej autobusów w celu koordynacji przesiadek, ładowarek dla pojazdów elektrycznych oraz małej infrastruktury przystankowej na trasie linii dostosowanej do potrzeb i prognozowanych potoków pasażerskich.</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Stworzenie zintegrowanej taryfy biletowej na terenie całego powiatu we wszystkich liniach komunikacyjnych.</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Powiązanie projektowanych linii komunikacyjnych z pociągami podmiejskimi i dalekobieżnymi na stacjach kolejowych na terenie powiatu.</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Linie komunikacyjne powinny uwzględniać Port Lotniczy w Nowym Dworze Mazowieckim jako częsty cel podróży okazjonalnych oraz jako miejsce pracy wielu mieszkańców powiatu.</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Analiza możliwości powiązania projektowanych linii komunikacyjnych z liniami kursującymi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na terenie sąsiadujących powiatów: legionowskiego, warszawskiego zachodniego, płońskiego, pułtuskiego.</a:t>
            </a:r>
          </a:p>
        </p:txBody>
      </p:sp>
      <p:sp>
        <p:nvSpPr>
          <p:cNvPr id="7" name="Prostokąt: ścięte rogi po przekątnej 6">
            <a:extLst>
              <a:ext uri="{FF2B5EF4-FFF2-40B4-BE49-F238E27FC236}">
                <a16:creationId xmlns:a16="http://schemas.microsoft.com/office/drawing/2014/main" id="{A724F99E-13E4-A887-DE6D-FE140F226000}"/>
              </a:ext>
            </a:extLst>
          </p:cNvPr>
          <p:cNvSpPr/>
          <p:nvPr/>
        </p:nvSpPr>
        <p:spPr>
          <a:xfrm rot="10800000">
            <a:off x="191341" y="1353864"/>
            <a:ext cx="11809312" cy="5371189"/>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Tree>
    <p:extLst>
      <p:ext uri="{BB962C8B-B14F-4D97-AF65-F5344CB8AC3E}">
        <p14:creationId xmlns:p14="http://schemas.microsoft.com/office/powerpoint/2010/main" val="1771176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7BF4A-F977-87EB-2122-6D0535517C0B}"/>
            </a:ext>
          </a:extLst>
        </p:cNvPr>
        <p:cNvGrpSpPr/>
        <p:nvPr/>
      </p:nvGrpSpPr>
      <p:grpSpPr>
        <a:xfrm>
          <a:off x="0" y="0"/>
          <a:ext cx="0" cy="0"/>
          <a:chOff x="0" y="0"/>
          <a:chExt cx="0" cy="0"/>
        </a:xfrm>
      </p:grpSpPr>
      <p:sp>
        <p:nvSpPr>
          <p:cNvPr id="3" name="Prostokąt: ścięte rogi po przekątnej 2">
            <a:extLst>
              <a:ext uri="{FF2B5EF4-FFF2-40B4-BE49-F238E27FC236}">
                <a16:creationId xmlns:a16="http://schemas.microsoft.com/office/drawing/2014/main" id="{E62C6C6F-40E4-FE78-AE61-8535F7566FB5}"/>
              </a:ext>
            </a:extLst>
          </p:cNvPr>
          <p:cNvSpPr/>
          <p:nvPr/>
        </p:nvSpPr>
        <p:spPr>
          <a:xfrm>
            <a:off x="335360" y="1143560"/>
            <a:ext cx="11521280" cy="5436136"/>
          </a:xfrm>
          <a:prstGeom prst="snip2DiagRect">
            <a:avLst>
              <a:gd name="adj1" fmla="val 6069"/>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3" name="Prostokąt: ścięte rogi po przekątnej 12">
            <a:extLst>
              <a:ext uri="{FF2B5EF4-FFF2-40B4-BE49-F238E27FC236}">
                <a16:creationId xmlns:a16="http://schemas.microsoft.com/office/drawing/2014/main" id="{E8C3D06D-23AD-FE3F-2EB5-E8120722E977}"/>
              </a:ext>
            </a:extLst>
          </p:cNvPr>
          <p:cNvSpPr/>
          <p:nvPr/>
        </p:nvSpPr>
        <p:spPr>
          <a:xfrm rot="10800000">
            <a:off x="9250635" y="5806068"/>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9E6E91C7-72B2-2418-7F3C-E58EEBB6E094}"/>
              </a:ext>
            </a:extLst>
          </p:cNvPr>
          <p:cNvSpPr/>
          <p:nvPr/>
        </p:nvSpPr>
        <p:spPr>
          <a:xfrm rot="10800000">
            <a:off x="9392463" y="5950084"/>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65AB874A-FE0C-949D-20E6-646E80B81F26}"/>
              </a:ext>
            </a:extLst>
          </p:cNvPr>
          <p:cNvSpPr/>
          <p:nvPr/>
        </p:nvSpPr>
        <p:spPr>
          <a:xfrm rot="10800000">
            <a:off x="9811984" y="4751648"/>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A0370872-24DF-02D0-D9BF-EEFD0A7EFF75}"/>
              </a:ext>
            </a:extLst>
          </p:cNvPr>
          <p:cNvSpPr/>
          <p:nvPr/>
        </p:nvSpPr>
        <p:spPr>
          <a:xfrm rot="10800000">
            <a:off x="9953812" y="4895664"/>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1" name="Prostokąt: ścięte rogi po przekątnej 20">
            <a:extLst>
              <a:ext uri="{FF2B5EF4-FFF2-40B4-BE49-F238E27FC236}">
                <a16:creationId xmlns:a16="http://schemas.microsoft.com/office/drawing/2014/main" id="{61E305EE-58AE-C4B6-7E88-68AAD1B58984}"/>
              </a:ext>
            </a:extLst>
          </p:cNvPr>
          <p:cNvSpPr/>
          <p:nvPr/>
        </p:nvSpPr>
        <p:spPr>
          <a:xfrm rot="10800000">
            <a:off x="314367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0654699F-3F63-84A9-D1BF-EE4A4D8F1E7D}"/>
              </a:ext>
            </a:extLst>
          </p:cNvPr>
          <p:cNvSpPr/>
          <p:nvPr/>
        </p:nvSpPr>
        <p:spPr>
          <a:xfrm rot="10800000">
            <a:off x="321568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420DE0EE-D5A8-2204-2335-E29F5782D75D}"/>
              </a:ext>
            </a:extLst>
          </p:cNvPr>
          <p:cNvSpPr/>
          <p:nvPr/>
        </p:nvSpPr>
        <p:spPr>
          <a:xfrm rot="10800000" flipV="1">
            <a:off x="7722565" y="8063984"/>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2" name="Prostokąt: ścięte rogi po przekątnej 11">
            <a:extLst>
              <a:ext uri="{FF2B5EF4-FFF2-40B4-BE49-F238E27FC236}">
                <a16:creationId xmlns:a16="http://schemas.microsoft.com/office/drawing/2014/main" id="{7549DFD2-A765-8C29-C33E-7A21BB2BADE6}"/>
              </a:ext>
            </a:extLst>
          </p:cNvPr>
          <p:cNvSpPr/>
          <p:nvPr/>
        </p:nvSpPr>
        <p:spPr>
          <a:xfrm rot="10800000" flipV="1">
            <a:off x="6920432" y="819182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14" name="Prostokąt: ścięte rogi po przekątnej 13">
            <a:extLst>
              <a:ext uri="{FF2B5EF4-FFF2-40B4-BE49-F238E27FC236}">
                <a16:creationId xmlns:a16="http://schemas.microsoft.com/office/drawing/2014/main" id="{8F3CD6FD-1B16-5785-56DD-8E7EFDD3B198}"/>
              </a:ext>
            </a:extLst>
          </p:cNvPr>
          <p:cNvSpPr/>
          <p:nvPr/>
        </p:nvSpPr>
        <p:spPr>
          <a:xfrm rot="10800000" flipV="1">
            <a:off x="7069786" y="744802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6" name="Prostokąt: ścięte rogi po przekątnej 25">
            <a:extLst>
              <a:ext uri="{FF2B5EF4-FFF2-40B4-BE49-F238E27FC236}">
                <a16:creationId xmlns:a16="http://schemas.microsoft.com/office/drawing/2014/main" id="{6BB7AF14-3CFE-486B-B8BD-412E11FCEE01}"/>
              </a:ext>
            </a:extLst>
          </p:cNvPr>
          <p:cNvSpPr/>
          <p:nvPr/>
        </p:nvSpPr>
        <p:spPr>
          <a:xfrm rot="10800000" flipV="1">
            <a:off x="5385424" y="7725088"/>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0" name="Prostokąt: ścięte rogi po przekątnej 29">
            <a:extLst>
              <a:ext uri="{FF2B5EF4-FFF2-40B4-BE49-F238E27FC236}">
                <a16:creationId xmlns:a16="http://schemas.microsoft.com/office/drawing/2014/main" id="{94B011A0-7545-746D-BB32-F59C1CC3D59A}"/>
              </a:ext>
            </a:extLst>
          </p:cNvPr>
          <p:cNvSpPr/>
          <p:nvPr/>
        </p:nvSpPr>
        <p:spPr>
          <a:xfrm rot="10800000" flipV="1">
            <a:off x="5999846" y="8319672"/>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1" name="Prostokąt: ścięte rogi po przekątnej 30">
            <a:extLst>
              <a:ext uri="{FF2B5EF4-FFF2-40B4-BE49-F238E27FC236}">
                <a16:creationId xmlns:a16="http://schemas.microsoft.com/office/drawing/2014/main" id="{51415AC3-69AA-3EB4-3730-7C4EEB43845D}"/>
              </a:ext>
            </a:extLst>
          </p:cNvPr>
          <p:cNvSpPr/>
          <p:nvPr/>
        </p:nvSpPr>
        <p:spPr>
          <a:xfrm rot="10800000" flipV="1">
            <a:off x="6095998" y="7342101"/>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2" name="Prostokąt: ścięte rogi po przekątnej 31">
            <a:extLst>
              <a:ext uri="{FF2B5EF4-FFF2-40B4-BE49-F238E27FC236}">
                <a16:creationId xmlns:a16="http://schemas.microsoft.com/office/drawing/2014/main" id="{6FECF5EF-92E5-A469-9567-ADEE12AB06F0}"/>
              </a:ext>
            </a:extLst>
          </p:cNvPr>
          <p:cNvSpPr/>
          <p:nvPr/>
        </p:nvSpPr>
        <p:spPr>
          <a:xfrm rot="10800000" flipV="1">
            <a:off x="6605518" y="7582799"/>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3" name="Prostokąt: ścięte rogi po przekątnej 32">
            <a:extLst>
              <a:ext uri="{FF2B5EF4-FFF2-40B4-BE49-F238E27FC236}">
                <a16:creationId xmlns:a16="http://schemas.microsoft.com/office/drawing/2014/main" id="{C4C9C7C6-85F3-7DA2-52BA-EA30D8CDD16B}"/>
              </a:ext>
            </a:extLst>
          </p:cNvPr>
          <p:cNvSpPr/>
          <p:nvPr/>
        </p:nvSpPr>
        <p:spPr>
          <a:xfrm rot="10800000" flipV="1">
            <a:off x="7048275" y="93158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36" name="Prostokąt: ścięte rogi po przekątnej 35">
            <a:extLst>
              <a:ext uri="{FF2B5EF4-FFF2-40B4-BE49-F238E27FC236}">
                <a16:creationId xmlns:a16="http://schemas.microsoft.com/office/drawing/2014/main" id="{ED82D517-25DE-DE8B-46AB-26D4EB93514F}"/>
              </a:ext>
            </a:extLst>
          </p:cNvPr>
          <p:cNvSpPr/>
          <p:nvPr/>
        </p:nvSpPr>
        <p:spPr>
          <a:xfrm rot="10800000" flipV="1">
            <a:off x="5810435" y="7936140"/>
            <a:ext cx="255687" cy="255687"/>
          </a:xfrm>
          <a:prstGeom prst="snip2DiagRect">
            <a:avLst/>
          </a:prstGeom>
          <a:ln w="190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245035C9-6BAC-48FE-344A-57B119F05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2" name="pole tekstowe 1">
            <a:extLst>
              <a:ext uri="{FF2B5EF4-FFF2-40B4-BE49-F238E27FC236}">
                <a16:creationId xmlns:a16="http://schemas.microsoft.com/office/drawing/2014/main" id="{8E341278-E6F8-A90F-DB5A-8D4081D0CA70}"/>
              </a:ext>
            </a:extLst>
          </p:cNvPr>
          <p:cNvSpPr txBox="1"/>
          <p:nvPr/>
        </p:nvSpPr>
        <p:spPr>
          <a:xfrm>
            <a:off x="3863752" y="95781"/>
            <a:ext cx="5528711" cy="707886"/>
          </a:xfrm>
          <a:prstGeom prst="rect">
            <a:avLst/>
          </a:prstGeom>
          <a:noFill/>
        </p:spPr>
        <p:txBody>
          <a:bodyPr wrap="square" lIns="91440" tIns="45720" rIns="91440" bIns="45720" rtlCol="0" anchor="t">
            <a:spAutoFit/>
          </a:bodyPr>
          <a:lstStyle/>
          <a:p>
            <a:r>
              <a:rPr lang="pl-PL" sz="2000" b="1" dirty="0">
                <a:solidFill>
                  <a:schemeClr val="bg1"/>
                </a:solidFill>
                <a:latin typeface="Ubuntu" panose="020B0504030602030204" pitchFamily="34" charset="0"/>
                <a:ea typeface="Calibri"/>
                <a:cs typeface="Arial" panose="020B0604020202020204" pitchFamily="34" charset="0"/>
              </a:rPr>
              <a:t>Projekt komunikacji gminno-powiatowej </a:t>
            </a:r>
            <a:br>
              <a:rPr lang="pl-PL" sz="2000" b="1" dirty="0">
                <a:solidFill>
                  <a:schemeClr val="bg1"/>
                </a:solidFill>
                <a:latin typeface="Ubuntu" panose="020B0504030602030204" pitchFamily="34" charset="0"/>
                <a:ea typeface="Calibri"/>
                <a:cs typeface="Arial" panose="020B0604020202020204" pitchFamily="34" charset="0"/>
              </a:rPr>
            </a:br>
            <a:r>
              <a:rPr lang="pl-PL" sz="2000" b="1" dirty="0">
                <a:solidFill>
                  <a:schemeClr val="bg1"/>
                </a:solidFill>
                <a:latin typeface="Ubuntu" panose="020B0504030602030204" pitchFamily="34" charset="0"/>
                <a:ea typeface="Calibri"/>
                <a:cs typeface="Arial" panose="020B0604020202020204" pitchFamily="34" charset="0"/>
              </a:rPr>
              <a:t>w powiecie nowodworskim </a:t>
            </a:r>
          </a:p>
        </p:txBody>
      </p:sp>
      <p:sp>
        <p:nvSpPr>
          <p:cNvPr id="6" name="pole tekstowe 5">
            <a:extLst>
              <a:ext uri="{FF2B5EF4-FFF2-40B4-BE49-F238E27FC236}">
                <a16:creationId xmlns:a16="http://schemas.microsoft.com/office/drawing/2014/main" id="{2043B2AD-926C-F758-E924-97CD2A32C4BC}"/>
              </a:ext>
            </a:extLst>
          </p:cNvPr>
          <p:cNvSpPr txBox="1"/>
          <p:nvPr/>
        </p:nvSpPr>
        <p:spPr>
          <a:xfrm>
            <a:off x="642288" y="2599473"/>
            <a:ext cx="10907424" cy="2600712"/>
          </a:xfrm>
          <a:prstGeom prst="rect">
            <a:avLst/>
          </a:prstGeom>
          <a:noFill/>
        </p:spPr>
        <p:txBody>
          <a:bodyPr wrap="square" lIns="91440" tIns="45720" rIns="91440" bIns="45720" rtlCol="0" anchor="t">
            <a:spAutoFit/>
          </a:bodyPr>
          <a:lstStyle/>
          <a:p>
            <a:pPr>
              <a:spcAft>
                <a:spcPts val="600"/>
              </a:spcAft>
            </a:pPr>
            <a:r>
              <a:rPr lang="pl-PL" b="1" dirty="0">
                <a:solidFill>
                  <a:schemeClr val="accent2"/>
                </a:solidFill>
                <a:latin typeface="Ubuntu" panose="020B0504030602030204" pitchFamily="34" charset="0"/>
                <a:ea typeface="Calibri"/>
                <a:cs typeface="Arial" panose="020B0604020202020204" pitchFamily="34" charset="0"/>
              </a:rPr>
              <a:t>Podsumowanie:</a:t>
            </a:r>
            <a:endParaRPr lang="pl-PL" b="1" dirty="0">
              <a:solidFill>
                <a:schemeClr val="accent2"/>
              </a:solidFill>
              <a:effectLst/>
              <a:latin typeface="Ubuntu" panose="020B0504030602030204" pitchFamily="34" charset="0"/>
              <a:ea typeface="Aptos" panose="020B0004020202020204" pitchFamily="34" charset="0"/>
              <a:cs typeface="Arial" panose="020B0604020202020204" pitchFamily="34" charset="0"/>
            </a:endParaRP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Funkcjonująca kolejowa oferta przewozowa umożliwia utworzenie zintegrowanych autobusowych linii komunikacyjnych kursujących z atrakcyjną częstotliwością;</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Wzorowy stan techniczny linii kolejowej nr 9 umożliwia osiąganie atrakcyjnych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czasów jazdy do Warszawy;</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Istnieje podstawowa infrastruktura dla przewozów autobusowych zlokalizowana </a:t>
            </a:r>
            <a:br>
              <a:rPr lang="pl-PL" sz="1500" dirty="0">
                <a:solidFill>
                  <a:schemeClr val="bg1"/>
                </a:solidFill>
                <a:latin typeface="Ubuntu" panose="020B0504030602030204" pitchFamily="34" charset="0"/>
                <a:ea typeface="Calibri"/>
                <a:cs typeface="Arial" panose="020B0604020202020204" pitchFamily="34" charset="0"/>
              </a:rPr>
            </a:br>
            <a:r>
              <a:rPr lang="pl-PL" sz="1500" dirty="0">
                <a:solidFill>
                  <a:schemeClr val="bg1"/>
                </a:solidFill>
                <a:latin typeface="Ubuntu" panose="020B0504030602030204" pitchFamily="34" charset="0"/>
                <a:ea typeface="Calibri"/>
                <a:cs typeface="Arial" panose="020B0604020202020204" pitchFamily="34" charset="0"/>
              </a:rPr>
              <a:t>w bezpośrednim sąsiedztwie peronów / dworców;</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Wyzwaniem pozostaje potrzeba zwiększenia zdolności przepustowej linii kolejowej nr 9;</a:t>
            </a:r>
          </a:p>
          <a:p>
            <a:pPr marL="285750" indent="-285750">
              <a:spcAft>
                <a:spcPts val="600"/>
              </a:spcAft>
              <a:buClr>
                <a:srgbClr val="FFC000"/>
              </a:buClr>
              <a:buSzPct val="150000"/>
              <a:buFont typeface="Arial" panose="020B0604020202020204" pitchFamily="34" charset="0"/>
              <a:buChar char="•"/>
            </a:pPr>
            <a:r>
              <a:rPr lang="pl-PL" sz="1500" dirty="0">
                <a:solidFill>
                  <a:schemeClr val="bg1"/>
                </a:solidFill>
                <a:latin typeface="Ubuntu" panose="020B0504030602030204" pitchFamily="34" charset="0"/>
                <a:ea typeface="Calibri"/>
                <a:cs typeface="Arial" panose="020B0604020202020204" pitchFamily="34" charset="0"/>
              </a:rPr>
              <a:t>Pożądane jest jak najszybsze wprowadzenie cyklicznego rozkładu jazdy pociągów;</a:t>
            </a:r>
          </a:p>
        </p:txBody>
      </p:sp>
      <p:sp>
        <p:nvSpPr>
          <p:cNvPr id="7" name="Prostokąt: ścięte rogi po przekątnej 6">
            <a:extLst>
              <a:ext uri="{FF2B5EF4-FFF2-40B4-BE49-F238E27FC236}">
                <a16:creationId xmlns:a16="http://schemas.microsoft.com/office/drawing/2014/main" id="{38F73A3D-1D9E-42CF-5406-A727799AFE58}"/>
              </a:ext>
            </a:extLst>
          </p:cNvPr>
          <p:cNvSpPr/>
          <p:nvPr/>
        </p:nvSpPr>
        <p:spPr>
          <a:xfrm rot="10800000">
            <a:off x="191341" y="1353864"/>
            <a:ext cx="11809312" cy="5371189"/>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Tree>
    <p:extLst>
      <p:ext uri="{BB962C8B-B14F-4D97-AF65-F5344CB8AC3E}">
        <p14:creationId xmlns:p14="http://schemas.microsoft.com/office/powerpoint/2010/main" val="3248229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3F8DC-84FA-5F22-7AF8-F7941210CCA1}"/>
            </a:ext>
          </a:extLst>
        </p:cNvPr>
        <p:cNvGrpSpPr/>
        <p:nvPr/>
      </p:nvGrpSpPr>
      <p:grpSpPr>
        <a:xfrm>
          <a:off x="0" y="0"/>
          <a:ext cx="0" cy="0"/>
          <a:chOff x="0" y="0"/>
          <a:chExt cx="0" cy="0"/>
        </a:xfrm>
      </p:grpSpPr>
      <p:sp>
        <p:nvSpPr>
          <p:cNvPr id="3" name="pole tekstowe 5">
            <a:extLst>
              <a:ext uri="{FF2B5EF4-FFF2-40B4-BE49-F238E27FC236}">
                <a16:creationId xmlns:a16="http://schemas.microsoft.com/office/drawing/2014/main" id="{B0734FAD-401C-E576-5274-F0A196C24C68}"/>
              </a:ext>
            </a:extLst>
          </p:cNvPr>
          <p:cNvSpPr txBox="1">
            <a:spLocks noChangeArrowheads="1"/>
          </p:cNvSpPr>
          <p:nvPr/>
        </p:nvSpPr>
        <p:spPr bwMode="auto">
          <a:xfrm>
            <a:off x="435289" y="5256999"/>
            <a:ext cx="3857824"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defRPr/>
            </a:pPr>
            <a:r>
              <a:rPr lang="pl-PL" sz="2800" b="1" kern="100" dirty="0">
                <a:solidFill>
                  <a:schemeClr val="bg1"/>
                </a:solidFill>
                <a:latin typeface="Arial" panose="020B0604020202020204" pitchFamily="34" charset="0"/>
                <a:ea typeface="Aptos" panose="020B0004020202020204" pitchFamily="34" charset="0"/>
                <a:cs typeface="Arial" panose="020B0604020202020204" pitchFamily="34" charset="0"/>
              </a:rPr>
              <a:t>Dziękuję za uwagę</a:t>
            </a:r>
          </a:p>
        </p:txBody>
      </p:sp>
      <p:pic>
        <p:nvPicPr>
          <p:cNvPr id="9" name="Obraz 8" descr="Obraz zawierający tekst, Czcionka, biały, Grafika&#10;&#10;Zawartość wygenerowana przez sztuczną inteligencję może być niepoprawna.">
            <a:extLst>
              <a:ext uri="{FF2B5EF4-FFF2-40B4-BE49-F238E27FC236}">
                <a16:creationId xmlns:a16="http://schemas.microsoft.com/office/drawing/2014/main" id="{11B42C36-DAA1-19B4-242A-6DEA75A0B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52" y="3038332"/>
            <a:ext cx="2004096" cy="578893"/>
          </a:xfrm>
          <a:prstGeom prst="rect">
            <a:avLst/>
          </a:prstGeom>
        </p:spPr>
      </p:pic>
      <p:sp>
        <p:nvSpPr>
          <p:cNvPr id="2" name="Prostokąt: ścięte rogi po przekątnej 1">
            <a:extLst>
              <a:ext uri="{FF2B5EF4-FFF2-40B4-BE49-F238E27FC236}">
                <a16:creationId xmlns:a16="http://schemas.microsoft.com/office/drawing/2014/main" id="{70DB2DDA-669F-01E0-1283-2D9C869A3831}"/>
              </a:ext>
            </a:extLst>
          </p:cNvPr>
          <p:cNvSpPr/>
          <p:nvPr/>
        </p:nvSpPr>
        <p:spPr>
          <a:xfrm rot="10800000">
            <a:off x="551384" y="5916760"/>
            <a:ext cx="504056" cy="500353"/>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4" name="Prostokąt: ścięte rogi po przekątnej 3">
            <a:extLst>
              <a:ext uri="{FF2B5EF4-FFF2-40B4-BE49-F238E27FC236}">
                <a16:creationId xmlns:a16="http://schemas.microsoft.com/office/drawing/2014/main" id="{32872E28-7F83-8769-BE21-EBF087C3C49E}"/>
              </a:ext>
            </a:extLst>
          </p:cNvPr>
          <p:cNvSpPr/>
          <p:nvPr/>
        </p:nvSpPr>
        <p:spPr>
          <a:xfrm rot="10800000">
            <a:off x="623392" y="5997000"/>
            <a:ext cx="504056" cy="500353"/>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0" name="Prostokąt: ścięte rogi po przekątnej 9">
            <a:extLst>
              <a:ext uri="{FF2B5EF4-FFF2-40B4-BE49-F238E27FC236}">
                <a16:creationId xmlns:a16="http://schemas.microsoft.com/office/drawing/2014/main" id="{40E4D931-C272-CEBE-4008-7E1FE5AABD0E}"/>
              </a:ext>
            </a:extLst>
          </p:cNvPr>
          <p:cNvSpPr/>
          <p:nvPr/>
        </p:nvSpPr>
        <p:spPr>
          <a:xfrm rot="10800000">
            <a:off x="3575720" y="4851596"/>
            <a:ext cx="504056" cy="500353"/>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1" name="Prostokąt: ścięte rogi po przekątnej 10">
            <a:extLst>
              <a:ext uri="{FF2B5EF4-FFF2-40B4-BE49-F238E27FC236}">
                <a16:creationId xmlns:a16="http://schemas.microsoft.com/office/drawing/2014/main" id="{105A63FD-750B-0DBA-03F5-910FA1D5781A}"/>
              </a:ext>
            </a:extLst>
          </p:cNvPr>
          <p:cNvSpPr/>
          <p:nvPr/>
        </p:nvSpPr>
        <p:spPr>
          <a:xfrm rot="10800000">
            <a:off x="3647728" y="4931836"/>
            <a:ext cx="504056" cy="500353"/>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4" name="Prostokąt: ścięte rogi po przekątnej 13">
            <a:extLst>
              <a:ext uri="{FF2B5EF4-FFF2-40B4-BE49-F238E27FC236}">
                <a16:creationId xmlns:a16="http://schemas.microsoft.com/office/drawing/2014/main" id="{AFFA665F-F738-50C5-6336-A48411DAB222}"/>
              </a:ext>
            </a:extLst>
          </p:cNvPr>
          <p:cNvSpPr/>
          <p:nvPr/>
        </p:nvSpPr>
        <p:spPr>
          <a:xfrm rot="10800000">
            <a:off x="12216680" y="4028651"/>
            <a:ext cx="1819738" cy="1806370"/>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D164C204-F42D-AD54-681F-76C40A3A10F5}"/>
              </a:ext>
            </a:extLst>
          </p:cNvPr>
          <p:cNvSpPr/>
          <p:nvPr/>
        </p:nvSpPr>
        <p:spPr>
          <a:xfrm rot="10800000">
            <a:off x="12288688" y="4108891"/>
            <a:ext cx="1819738" cy="1806370"/>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Tree>
    <p:extLst>
      <p:ext uri="{BB962C8B-B14F-4D97-AF65-F5344CB8AC3E}">
        <p14:creationId xmlns:p14="http://schemas.microsoft.com/office/powerpoint/2010/main" val="2856858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ścięte rogi po przekątnej 4">
            <a:extLst>
              <a:ext uri="{FF2B5EF4-FFF2-40B4-BE49-F238E27FC236}">
                <a16:creationId xmlns:a16="http://schemas.microsoft.com/office/drawing/2014/main" id="{F19D2FAA-A1FD-433F-842F-9733646AE0BF}"/>
              </a:ext>
            </a:extLst>
          </p:cNvPr>
          <p:cNvSpPr/>
          <p:nvPr/>
        </p:nvSpPr>
        <p:spPr>
          <a:xfrm>
            <a:off x="229648" y="1052736"/>
            <a:ext cx="6084564" cy="5567480"/>
          </a:xfrm>
          <a:prstGeom prst="snip2DiagRect">
            <a:avLst>
              <a:gd name="adj1" fmla="val 11000"/>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300" b="0" i="0" u="none" strike="noStrike" kern="1200" cap="none" spc="0" normalizeH="0" baseline="0" noProof="0" dirty="0">
              <a:ln>
                <a:noFill/>
              </a:ln>
              <a:solidFill>
                <a:prstClr val="white"/>
              </a:solidFill>
              <a:effectLst/>
              <a:uLnTx/>
              <a:uFillTx/>
              <a:latin typeface="Ubuntu" panose="020B0504030602030204" pitchFamily="34" charset="0"/>
              <a:ea typeface="+mn-ea"/>
              <a:cs typeface="+mn-cs"/>
            </a:endParaRPr>
          </a:p>
        </p:txBody>
      </p:sp>
      <p:sp>
        <p:nvSpPr>
          <p:cNvPr id="21" name="Prostokąt: ścięte rogi po przekątnej 20">
            <a:extLst>
              <a:ext uri="{FF2B5EF4-FFF2-40B4-BE49-F238E27FC236}">
                <a16:creationId xmlns:a16="http://schemas.microsoft.com/office/drawing/2014/main" id="{2BAC7912-51FC-37F4-1AA6-35E428BF80B1}"/>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44921FB6-8C6E-B60E-B922-4276F518C66E}"/>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20F99893-C1D3-D4C8-048B-80E6D894A183}"/>
              </a:ext>
            </a:extLst>
          </p:cNvPr>
          <p:cNvSpPr txBox="1"/>
          <p:nvPr/>
        </p:nvSpPr>
        <p:spPr>
          <a:xfrm>
            <a:off x="1701324" y="237783"/>
            <a:ext cx="7419012" cy="400110"/>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PKP Polskie Linie Kolejowe S. A. – zadania Spółki</a:t>
            </a: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3CD9E17B-FF11-BFED-F88A-F0F9B9E6C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1" name="Prostokąt: ścięte rogi po przekątnej 10">
            <a:extLst>
              <a:ext uri="{FF2B5EF4-FFF2-40B4-BE49-F238E27FC236}">
                <a16:creationId xmlns:a16="http://schemas.microsoft.com/office/drawing/2014/main" id="{AE491F75-A5D6-6BA8-CEBE-8095E6D4E2BD}"/>
              </a:ext>
            </a:extLst>
          </p:cNvPr>
          <p:cNvSpPr/>
          <p:nvPr/>
        </p:nvSpPr>
        <p:spPr>
          <a:xfrm>
            <a:off x="360059" y="1166929"/>
            <a:ext cx="6095981" cy="5567480"/>
          </a:xfrm>
          <a:prstGeom prst="snip2DiagRect">
            <a:avLst>
              <a:gd name="adj1" fmla="val 11000"/>
              <a:gd name="adj2" fmla="val 0"/>
            </a:avLst>
          </a:prstGeom>
          <a:gradFill>
            <a:gsLst>
              <a:gs pos="0">
                <a:schemeClr val="accent1">
                  <a:shade val="51000"/>
                  <a:satMod val="130000"/>
                  <a:alpha val="0"/>
                </a:schemeClr>
              </a:gs>
              <a:gs pos="100000">
                <a:schemeClr val="accent1">
                  <a:shade val="93000"/>
                  <a:satMod val="130000"/>
                  <a:alpha val="9000"/>
                </a:schemeClr>
              </a:gs>
              <a:gs pos="100000">
                <a:schemeClr val="accent1">
                  <a:shade val="94000"/>
                  <a:satMod val="135000"/>
                </a:schemeClr>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buClr>
                <a:schemeClr val="accent2"/>
              </a:buClr>
              <a:defRPr/>
            </a:pPr>
            <a:r>
              <a:rPr lang="pl-PL" sz="1400" b="1" dirty="0">
                <a:solidFill>
                  <a:schemeClr val="bg1"/>
                </a:solidFill>
                <a:latin typeface="Ubuntu" panose="020B0504030602030204" pitchFamily="34" charset="0"/>
              </a:rPr>
              <a:t>PKP Polskie Linie Kolejowe S.A.</a:t>
            </a:r>
            <a:r>
              <a:rPr lang="pl-PL" sz="1400" dirty="0">
                <a:solidFill>
                  <a:schemeClr val="bg1"/>
                </a:solidFill>
                <a:latin typeface="Ubuntu" panose="020B0504030602030204" pitchFamily="34" charset="0"/>
              </a:rPr>
              <a:t> są zarządcą narodowej sieci linii kolejowych. </a:t>
            </a:r>
          </a:p>
          <a:p>
            <a:pPr>
              <a:buClr>
                <a:schemeClr val="accent2"/>
              </a:buClr>
              <a:defRPr/>
            </a:pPr>
            <a:endParaRPr lang="pl-PL" sz="1400" dirty="0">
              <a:solidFill>
                <a:schemeClr val="bg1"/>
              </a:solidFill>
              <a:latin typeface="Ubuntu" panose="020B0504030602030204" pitchFamily="34" charset="0"/>
            </a:endParaRPr>
          </a:p>
          <a:p>
            <a:pPr>
              <a:buClr>
                <a:schemeClr val="accent2"/>
              </a:buClr>
              <a:defRPr/>
            </a:pPr>
            <a:r>
              <a:rPr lang="pl-PL" sz="1400" b="1" dirty="0">
                <a:solidFill>
                  <a:schemeClr val="bg1"/>
                </a:solidFill>
                <a:latin typeface="Ubuntu" panose="020B0504030602030204" pitchFamily="34" charset="0"/>
              </a:rPr>
              <a:t>Podstawowy produkt PLK S.A. to rozkład jazdy </a:t>
            </a:r>
            <a:r>
              <a:rPr lang="pl-PL" sz="1400" dirty="0">
                <a:solidFill>
                  <a:schemeClr val="bg1"/>
                </a:solidFill>
                <a:latin typeface="Ubuntu" panose="020B0504030602030204" pitchFamily="34" charset="0"/>
              </a:rPr>
              <a:t>ułożony na zamówienie klienta – przewoźnika kolejowego, pasażerskiego bądź towarowego, sprzedawany na podstawie umowy w formie wyznaczonej trasy przejazdu.</a:t>
            </a:r>
          </a:p>
          <a:p>
            <a:pPr>
              <a:buClr>
                <a:schemeClr val="accent2"/>
              </a:buClr>
              <a:defRPr/>
            </a:pPr>
            <a:endParaRPr lang="pl-PL" sz="1400" b="1" dirty="0">
              <a:solidFill>
                <a:srgbClr val="FFC000"/>
              </a:solidFill>
              <a:latin typeface="Ubuntu" panose="020B0504030602030204" pitchFamily="34" charset="0"/>
            </a:endParaRPr>
          </a:p>
          <a:p>
            <a:pPr>
              <a:buClr>
                <a:schemeClr val="accent2"/>
              </a:buClr>
              <a:defRPr/>
            </a:pPr>
            <a:r>
              <a:rPr lang="pl-PL" sz="1400" b="1" dirty="0">
                <a:solidFill>
                  <a:srgbClr val="FFC000"/>
                </a:solidFill>
                <a:latin typeface="Ubuntu" panose="020B0504030602030204" pitchFamily="34" charset="0"/>
              </a:rPr>
              <a:t>Do głównych zadań Spółki należy: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udostępnianie linii kolejowych przewoźnikom pasażerskim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towarowym,</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utrzymanie infrastruktury kolejowej w stanie zapewniającym bezpieczne prowadzenie ruchu kolejowego,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modernizacja linii kolejowych dostosowująca je do standardów Unii Europejskiej,</a:t>
            </a:r>
          </a:p>
          <a:p>
            <a:pPr marL="285750" indent="-285750">
              <a:buClr>
                <a:srgbClr val="FFC000"/>
              </a:buClr>
              <a:buSzPct val="150000"/>
              <a:buFont typeface="Arial" panose="020B0604020202020204" pitchFamily="34" charset="0"/>
              <a:buChar char="•"/>
              <a:defRPr/>
            </a:pPr>
            <a:r>
              <a:rPr lang="pl-PL" sz="1400" b="1" dirty="0">
                <a:solidFill>
                  <a:schemeClr val="bg1"/>
                </a:solidFill>
                <a:latin typeface="Ubuntu" panose="020B0504030602030204" pitchFamily="34" charset="0"/>
              </a:rPr>
              <a:t>opracowywanie rozkładów jazdy pociągów,</a:t>
            </a:r>
          </a:p>
          <a:p>
            <a:pPr marL="285750" indent="-285750">
              <a:buClr>
                <a:srgbClr val="FFC000"/>
              </a:buClr>
              <a:buSzPct val="150000"/>
              <a:buFont typeface="Arial" panose="020B0604020202020204" pitchFamily="34" charset="0"/>
              <a:buChar char="•"/>
              <a:defRPr/>
            </a:pPr>
            <a:r>
              <a:rPr lang="pl-PL" sz="1400" b="1" dirty="0">
                <a:solidFill>
                  <a:schemeClr val="bg1"/>
                </a:solidFill>
                <a:latin typeface="Ubuntu" panose="020B0504030602030204" pitchFamily="34" charset="0"/>
              </a:rPr>
              <a:t>prowadzenie / zarządzaniem ruchem pociągów na liniach kolejowych</a:t>
            </a:r>
            <a:r>
              <a:rPr lang="pl-PL" sz="1400" dirty="0">
                <a:solidFill>
                  <a:schemeClr val="bg1"/>
                </a:solidFill>
                <a:latin typeface="Ubuntu" panose="020B0504030602030204" pitchFamily="34" charset="0"/>
              </a:rPr>
              <a:t>,</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współpraca z sąsiednimi zarządcami infrastruktury kolejowej.</a:t>
            </a:r>
          </a:p>
        </p:txBody>
      </p:sp>
      <p:sp>
        <p:nvSpPr>
          <p:cNvPr id="6" name="Prostokąt: ścięte rogi po przekątnej 5">
            <a:extLst>
              <a:ext uri="{FF2B5EF4-FFF2-40B4-BE49-F238E27FC236}">
                <a16:creationId xmlns:a16="http://schemas.microsoft.com/office/drawing/2014/main" id="{CA6268C2-64F3-6900-6DA4-9F1D59635606}"/>
              </a:ext>
            </a:extLst>
          </p:cNvPr>
          <p:cNvSpPr/>
          <p:nvPr/>
        </p:nvSpPr>
        <p:spPr>
          <a:xfrm rot="10800000">
            <a:off x="10373798" y="5879303"/>
            <a:ext cx="1446726" cy="1436098"/>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7" name="Prostokąt: ścięte rogi po przekątnej 6">
            <a:extLst>
              <a:ext uri="{FF2B5EF4-FFF2-40B4-BE49-F238E27FC236}">
                <a16:creationId xmlns:a16="http://schemas.microsoft.com/office/drawing/2014/main" id="{CF924DDD-5DC5-96C8-90B6-096BB1E752E3}"/>
              </a:ext>
            </a:extLst>
          </p:cNvPr>
          <p:cNvSpPr/>
          <p:nvPr/>
        </p:nvSpPr>
        <p:spPr>
          <a:xfrm rot="10800000">
            <a:off x="10515626" y="6023319"/>
            <a:ext cx="1446726" cy="1436098"/>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graphicFrame>
        <p:nvGraphicFramePr>
          <p:cNvPr id="8" name="Tabela 7">
            <a:extLst>
              <a:ext uri="{FF2B5EF4-FFF2-40B4-BE49-F238E27FC236}">
                <a16:creationId xmlns:a16="http://schemas.microsoft.com/office/drawing/2014/main" id="{C5C1C457-4BA2-0FFE-7C97-AE0194F4D95A}"/>
              </a:ext>
            </a:extLst>
          </p:cNvPr>
          <p:cNvGraphicFramePr>
            <a:graphicFrameLocks noGrp="1"/>
          </p:cNvGraphicFramePr>
          <p:nvPr>
            <p:extLst>
              <p:ext uri="{D42A27DB-BD31-4B8C-83A1-F6EECF244321}">
                <p14:modId xmlns:p14="http://schemas.microsoft.com/office/powerpoint/2010/main" val="2427810033"/>
              </p:ext>
            </p:extLst>
          </p:nvPr>
        </p:nvGraphicFramePr>
        <p:xfrm>
          <a:off x="7015325" y="2230603"/>
          <a:ext cx="4685171" cy="2900850"/>
        </p:xfrm>
        <a:graphic>
          <a:graphicData uri="http://schemas.openxmlformats.org/drawingml/2006/table">
            <a:tbl>
              <a:tblPr firstRow="1" bandRow="1">
                <a:tableStyleId>{3C2FFA5D-87B4-456A-9821-1D502468CF0F}</a:tableStyleId>
              </a:tblPr>
              <a:tblGrid>
                <a:gridCol w="1718207">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814836">
                  <a:extLst>
                    <a:ext uri="{9D8B030D-6E8A-4147-A177-3AD203B41FA5}">
                      <a16:colId xmlns:a16="http://schemas.microsoft.com/office/drawing/2014/main" val="20002"/>
                    </a:ext>
                  </a:extLst>
                </a:gridCol>
              </a:tblGrid>
              <a:tr h="432048">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pPr algn="ctr"/>
                      <a:endParaRPr lang="pl-PL" sz="1700" dirty="0">
                        <a:solidFill>
                          <a:sysClr val="windowText" lastClr="000000"/>
                        </a:solidFill>
                        <a:latin typeface="Ubuntu" panose="020B0504030602030204" pitchFamily="34" charset="0"/>
                      </a:endParaRPr>
                    </a:p>
                  </a:txBody>
                  <a:tcPr marL="91450" marR="91450" marT="45735" marB="45735" anchor="ct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pPr algn="ctr"/>
                      <a:r>
                        <a:rPr lang="pl-PL" sz="1700" dirty="0">
                          <a:solidFill>
                            <a:sysClr val="windowText" lastClr="000000"/>
                          </a:solidFill>
                          <a:latin typeface="Ubuntu" panose="020B0504030602030204" pitchFamily="34" charset="0"/>
                        </a:rPr>
                        <a:t>Polska</a:t>
                      </a:r>
                    </a:p>
                  </a:txBody>
                  <a:tcPr marL="91450" marR="91450" marT="45735" marB="45735" anchor="ctr"/>
                </a:tc>
                <a:tc>
                  <a:txBody>
                    <a:bodyPr/>
                    <a:lstStyle>
                      <a:lvl1pPr marL="0" algn="l" defTabSz="914400" rtl="0" eaLnBrk="1" latinLnBrk="0" hangingPunct="1">
                        <a:defRPr sz="1800" b="1" kern="1200">
                          <a:solidFill>
                            <a:schemeClr val="lt1"/>
                          </a:solidFill>
                          <a:latin typeface="Roboto"/>
                        </a:defRPr>
                      </a:lvl1pPr>
                      <a:lvl2pPr marL="457200" algn="l" defTabSz="914400" rtl="0" eaLnBrk="1" latinLnBrk="0" hangingPunct="1">
                        <a:defRPr sz="1800" b="1" kern="1200">
                          <a:solidFill>
                            <a:schemeClr val="lt1"/>
                          </a:solidFill>
                          <a:latin typeface="Roboto"/>
                        </a:defRPr>
                      </a:lvl2pPr>
                      <a:lvl3pPr marL="914400" algn="l" defTabSz="914400" rtl="0" eaLnBrk="1" latinLnBrk="0" hangingPunct="1">
                        <a:defRPr sz="1800" b="1" kern="1200">
                          <a:solidFill>
                            <a:schemeClr val="lt1"/>
                          </a:solidFill>
                          <a:latin typeface="Roboto"/>
                        </a:defRPr>
                      </a:lvl3pPr>
                      <a:lvl4pPr marL="1371600" algn="l" defTabSz="914400" rtl="0" eaLnBrk="1" latinLnBrk="0" hangingPunct="1">
                        <a:defRPr sz="1800" b="1" kern="1200">
                          <a:solidFill>
                            <a:schemeClr val="lt1"/>
                          </a:solidFill>
                          <a:latin typeface="Roboto"/>
                        </a:defRPr>
                      </a:lvl4pPr>
                      <a:lvl5pPr marL="1828800" algn="l" defTabSz="914400" rtl="0" eaLnBrk="1" latinLnBrk="0" hangingPunct="1">
                        <a:defRPr sz="1800" b="1" kern="1200">
                          <a:solidFill>
                            <a:schemeClr val="lt1"/>
                          </a:solidFill>
                          <a:latin typeface="Roboto"/>
                        </a:defRPr>
                      </a:lvl5pPr>
                      <a:lvl6pPr marL="2286000" algn="l" defTabSz="914400" rtl="0" eaLnBrk="1" latinLnBrk="0" hangingPunct="1">
                        <a:defRPr sz="1800" b="1" kern="1200">
                          <a:solidFill>
                            <a:schemeClr val="lt1"/>
                          </a:solidFill>
                          <a:latin typeface="Roboto"/>
                        </a:defRPr>
                      </a:lvl6pPr>
                      <a:lvl7pPr marL="2743200" algn="l" defTabSz="914400" rtl="0" eaLnBrk="1" latinLnBrk="0" hangingPunct="1">
                        <a:defRPr sz="1800" b="1" kern="1200">
                          <a:solidFill>
                            <a:schemeClr val="lt1"/>
                          </a:solidFill>
                          <a:latin typeface="Roboto"/>
                        </a:defRPr>
                      </a:lvl7pPr>
                      <a:lvl8pPr marL="3200400" algn="l" defTabSz="914400" rtl="0" eaLnBrk="1" latinLnBrk="0" hangingPunct="1">
                        <a:defRPr sz="1800" b="1" kern="1200">
                          <a:solidFill>
                            <a:schemeClr val="lt1"/>
                          </a:solidFill>
                          <a:latin typeface="Roboto"/>
                        </a:defRPr>
                      </a:lvl8pPr>
                      <a:lvl9pPr marL="3657600" algn="l" defTabSz="914400" rtl="0" eaLnBrk="1" latinLnBrk="0" hangingPunct="1">
                        <a:defRPr sz="1800" b="1" kern="1200">
                          <a:solidFill>
                            <a:schemeClr val="lt1"/>
                          </a:solidFill>
                          <a:latin typeface="Roboto"/>
                        </a:defRPr>
                      </a:lvl9pPr>
                    </a:lstStyle>
                    <a:p>
                      <a:pPr algn="ctr"/>
                      <a:r>
                        <a:rPr lang="pl-PL" sz="1700" dirty="0">
                          <a:solidFill>
                            <a:sysClr val="windowText" lastClr="000000"/>
                          </a:solidFill>
                          <a:latin typeface="Ubuntu" panose="020B0504030602030204" pitchFamily="34" charset="0"/>
                        </a:rPr>
                        <a:t>województwo mazowieckie</a:t>
                      </a:r>
                    </a:p>
                  </a:txBody>
                  <a:tcPr marL="91450" marR="91450" marT="45735" marB="45735" anchor="ctr"/>
                </a:tc>
                <a:extLst>
                  <a:ext uri="{0D108BD9-81ED-4DB2-BD59-A6C34878D82A}">
                    <a16:rowId xmlns:a16="http://schemas.microsoft.com/office/drawing/2014/main" val="10000"/>
                  </a:ext>
                </a:extLst>
              </a:tr>
              <a:tr h="614506">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Długość eksploatowanych linii kolejowych</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18 916 km</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1 752 km</a:t>
                      </a:r>
                    </a:p>
                  </a:txBody>
                  <a:tcPr marL="91450" marR="91450" marT="45735" marB="45735" anchor="ctr"/>
                </a:tc>
                <a:extLst>
                  <a:ext uri="{0D108BD9-81ED-4DB2-BD59-A6C34878D82A}">
                    <a16:rowId xmlns:a16="http://schemas.microsoft.com/office/drawing/2014/main" val="10001"/>
                  </a:ext>
                </a:extLst>
              </a:tr>
              <a:tr h="41406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a:solidFill>
                            <a:sysClr val="windowText" lastClr="000000"/>
                          </a:solidFill>
                          <a:latin typeface="Ubuntu" panose="020B0504030602030204" pitchFamily="34" charset="0"/>
                        </a:rPr>
                        <a:t>Liczba stacji</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a:solidFill>
                            <a:sysClr val="windowText" lastClr="000000"/>
                          </a:solidFill>
                          <a:latin typeface="Ubuntu" panose="020B0504030602030204" pitchFamily="34" charset="0"/>
                        </a:rPr>
                        <a:t>1 279</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107</a:t>
                      </a:r>
                    </a:p>
                  </a:txBody>
                  <a:tcPr marL="91450" marR="91450" marT="45735" marB="45735" anchor="ctr"/>
                </a:tc>
                <a:extLst>
                  <a:ext uri="{0D108BD9-81ED-4DB2-BD59-A6C34878D82A}">
                    <a16:rowId xmlns:a16="http://schemas.microsoft.com/office/drawing/2014/main" val="10002"/>
                  </a:ext>
                </a:extLst>
              </a:tr>
              <a:tr h="260984">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Liczba przystanków osobowych</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a:solidFill>
                            <a:sysClr val="windowText" lastClr="000000"/>
                          </a:solidFill>
                          <a:latin typeface="Ubuntu" panose="020B0504030602030204" pitchFamily="34" charset="0"/>
                        </a:rPr>
                        <a:t>1 900</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219</a:t>
                      </a:r>
                    </a:p>
                  </a:txBody>
                  <a:tcPr marL="91450" marR="91450" marT="45735" marB="45735" anchor="ctr"/>
                </a:tc>
                <a:extLst>
                  <a:ext uri="{0D108BD9-81ED-4DB2-BD59-A6C34878D82A}">
                    <a16:rowId xmlns:a16="http://schemas.microsoft.com/office/drawing/2014/main" val="10003"/>
                  </a:ext>
                </a:extLst>
              </a:tr>
              <a:tr h="414060">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a:solidFill>
                            <a:sysClr val="windowText" lastClr="000000"/>
                          </a:solidFill>
                          <a:latin typeface="Ubuntu" panose="020B0504030602030204" pitchFamily="34" charset="0"/>
                        </a:rPr>
                        <a:t>Liczba przejazdów</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a:solidFill>
                            <a:sysClr val="windowText" lastClr="000000"/>
                          </a:solidFill>
                          <a:latin typeface="Ubuntu" panose="020B0504030602030204" pitchFamily="34" charset="0"/>
                        </a:rPr>
                        <a:t>11 519</a:t>
                      </a:r>
                    </a:p>
                  </a:txBody>
                  <a:tcPr marL="91450" marR="91450" marT="45735" marB="45735" anchor="ctr"/>
                </a:tc>
                <a:tc>
                  <a:txBody>
                    <a:bodyPr/>
                    <a:lstStyle>
                      <a:lvl1pPr marL="0" algn="l" defTabSz="914400" rtl="0" eaLnBrk="1" latinLnBrk="0" hangingPunct="1">
                        <a:defRPr sz="1800" kern="1200">
                          <a:solidFill>
                            <a:schemeClr val="dk1"/>
                          </a:solidFill>
                          <a:latin typeface="Roboto"/>
                        </a:defRPr>
                      </a:lvl1pPr>
                      <a:lvl2pPr marL="457200" algn="l" defTabSz="914400" rtl="0" eaLnBrk="1" latinLnBrk="0" hangingPunct="1">
                        <a:defRPr sz="1800" kern="1200">
                          <a:solidFill>
                            <a:schemeClr val="dk1"/>
                          </a:solidFill>
                          <a:latin typeface="Roboto"/>
                        </a:defRPr>
                      </a:lvl2pPr>
                      <a:lvl3pPr marL="914400" algn="l" defTabSz="914400" rtl="0" eaLnBrk="1" latinLnBrk="0" hangingPunct="1">
                        <a:defRPr sz="1800" kern="1200">
                          <a:solidFill>
                            <a:schemeClr val="dk1"/>
                          </a:solidFill>
                          <a:latin typeface="Roboto"/>
                        </a:defRPr>
                      </a:lvl3pPr>
                      <a:lvl4pPr marL="1371600" algn="l" defTabSz="914400" rtl="0" eaLnBrk="1" latinLnBrk="0" hangingPunct="1">
                        <a:defRPr sz="1800" kern="1200">
                          <a:solidFill>
                            <a:schemeClr val="dk1"/>
                          </a:solidFill>
                          <a:latin typeface="Roboto"/>
                        </a:defRPr>
                      </a:lvl4pPr>
                      <a:lvl5pPr marL="1828800" algn="l" defTabSz="914400" rtl="0" eaLnBrk="1" latinLnBrk="0" hangingPunct="1">
                        <a:defRPr sz="1800" kern="1200">
                          <a:solidFill>
                            <a:schemeClr val="dk1"/>
                          </a:solidFill>
                          <a:latin typeface="Roboto"/>
                        </a:defRPr>
                      </a:lvl5pPr>
                      <a:lvl6pPr marL="2286000" algn="l" defTabSz="914400" rtl="0" eaLnBrk="1" latinLnBrk="0" hangingPunct="1">
                        <a:defRPr sz="1800" kern="1200">
                          <a:solidFill>
                            <a:schemeClr val="dk1"/>
                          </a:solidFill>
                          <a:latin typeface="Roboto"/>
                        </a:defRPr>
                      </a:lvl6pPr>
                      <a:lvl7pPr marL="2743200" algn="l" defTabSz="914400" rtl="0" eaLnBrk="1" latinLnBrk="0" hangingPunct="1">
                        <a:defRPr sz="1800" kern="1200">
                          <a:solidFill>
                            <a:schemeClr val="dk1"/>
                          </a:solidFill>
                          <a:latin typeface="Roboto"/>
                        </a:defRPr>
                      </a:lvl7pPr>
                      <a:lvl8pPr marL="3200400" algn="l" defTabSz="914400" rtl="0" eaLnBrk="1" latinLnBrk="0" hangingPunct="1">
                        <a:defRPr sz="1800" kern="1200">
                          <a:solidFill>
                            <a:schemeClr val="dk1"/>
                          </a:solidFill>
                          <a:latin typeface="Roboto"/>
                        </a:defRPr>
                      </a:lvl8pPr>
                      <a:lvl9pPr marL="3657600" algn="l" defTabSz="914400" rtl="0" eaLnBrk="1" latinLnBrk="0" hangingPunct="1">
                        <a:defRPr sz="1800" kern="1200">
                          <a:solidFill>
                            <a:schemeClr val="dk1"/>
                          </a:solidFill>
                          <a:latin typeface="Roboto"/>
                        </a:defRPr>
                      </a:lvl9pPr>
                    </a:lstStyle>
                    <a:p>
                      <a:pPr algn="ctr"/>
                      <a:r>
                        <a:rPr lang="pl-PL" sz="1400" dirty="0">
                          <a:solidFill>
                            <a:sysClr val="windowText" lastClr="000000"/>
                          </a:solidFill>
                          <a:latin typeface="Ubuntu" panose="020B0504030602030204" pitchFamily="34" charset="0"/>
                        </a:rPr>
                        <a:t>816</a:t>
                      </a:r>
                    </a:p>
                  </a:txBody>
                  <a:tcPr marL="91450" marR="91450" marT="45735" marB="45735" anchor="ctr"/>
                </a:tc>
                <a:extLst>
                  <a:ext uri="{0D108BD9-81ED-4DB2-BD59-A6C34878D82A}">
                    <a16:rowId xmlns:a16="http://schemas.microsoft.com/office/drawing/2014/main" val="10004"/>
                  </a:ext>
                </a:extLst>
              </a:tr>
            </a:tbl>
          </a:graphicData>
        </a:graphic>
      </p:graphicFrame>
      <p:sp>
        <p:nvSpPr>
          <p:cNvPr id="2" name="Prostokąt: ścięte rogi po przekątnej 1">
            <a:extLst>
              <a:ext uri="{FF2B5EF4-FFF2-40B4-BE49-F238E27FC236}">
                <a16:creationId xmlns:a16="http://schemas.microsoft.com/office/drawing/2014/main" id="{73BB777D-DFB4-0AD8-846E-2E0A791DF5B3}"/>
              </a:ext>
            </a:extLst>
          </p:cNvPr>
          <p:cNvSpPr/>
          <p:nvPr/>
        </p:nvSpPr>
        <p:spPr>
          <a:xfrm rot="10800000">
            <a:off x="6888087" y="2143415"/>
            <a:ext cx="4932436" cy="3075226"/>
          </a:xfrm>
          <a:prstGeom prst="snip2DiagRect">
            <a:avLst>
              <a:gd name="adj1" fmla="val 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spTree>
    <p:extLst>
      <p:ext uri="{BB962C8B-B14F-4D97-AF65-F5344CB8AC3E}">
        <p14:creationId xmlns:p14="http://schemas.microsoft.com/office/powerpoint/2010/main" val="3441886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B102C-5B90-8D9E-BF3E-2D6E9DB23E7B}"/>
            </a:ext>
          </a:extLst>
        </p:cNvPr>
        <p:cNvGrpSpPr/>
        <p:nvPr/>
      </p:nvGrpSpPr>
      <p:grpSpPr>
        <a:xfrm>
          <a:off x="0" y="0"/>
          <a:ext cx="0" cy="0"/>
          <a:chOff x="0" y="0"/>
          <a:chExt cx="0" cy="0"/>
        </a:xfrm>
      </p:grpSpPr>
      <p:sp>
        <p:nvSpPr>
          <p:cNvPr id="8" name="Prostokąt: ścięte rogi po przekątnej 7">
            <a:extLst>
              <a:ext uri="{FF2B5EF4-FFF2-40B4-BE49-F238E27FC236}">
                <a16:creationId xmlns:a16="http://schemas.microsoft.com/office/drawing/2014/main" id="{7924958C-94E0-70CA-EF3F-CE32CB670058}"/>
              </a:ext>
            </a:extLst>
          </p:cNvPr>
          <p:cNvSpPr/>
          <p:nvPr/>
        </p:nvSpPr>
        <p:spPr>
          <a:xfrm>
            <a:off x="407368" y="837434"/>
            <a:ext cx="5904657" cy="5764379"/>
          </a:xfrm>
          <a:prstGeom prst="snip2DiagRect">
            <a:avLst>
              <a:gd name="adj1" fmla="val 8416"/>
              <a:gd name="adj2" fmla="val 0"/>
            </a:avLst>
          </a:prstGeom>
          <a:solidFill>
            <a:srgbClr val="00497B">
              <a:alpha val="30196"/>
            </a:srgbClr>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6" name="Prostokąt: ścięte rogi po przekątnej 5">
            <a:extLst>
              <a:ext uri="{FF2B5EF4-FFF2-40B4-BE49-F238E27FC236}">
                <a16:creationId xmlns:a16="http://schemas.microsoft.com/office/drawing/2014/main" id="{E9AAD0A2-A2D4-ABA6-225D-66A22FEBF502}"/>
              </a:ext>
            </a:extLst>
          </p:cNvPr>
          <p:cNvSpPr/>
          <p:nvPr/>
        </p:nvSpPr>
        <p:spPr>
          <a:xfrm>
            <a:off x="515380" y="954454"/>
            <a:ext cx="5652629" cy="5503344"/>
          </a:xfrm>
          <a:prstGeom prst="snip2DiagRect">
            <a:avLst>
              <a:gd name="adj1" fmla="val 8416"/>
              <a:gd name="adj2" fmla="val 0"/>
            </a:avLst>
          </a:prstGeom>
          <a:noFill/>
          <a:ln>
            <a:solidFill>
              <a:srgbClr val="FFC000"/>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2" name="Symbol zastępczy tekstu 5">
            <a:extLst>
              <a:ext uri="{FF2B5EF4-FFF2-40B4-BE49-F238E27FC236}">
                <a16:creationId xmlns:a16="http://schemas.microsoft.com/office/drawing/2014/main" id="{522855F2-6BEB-F9BF-C5A5-FB14478D93DB}"/>
              </a:ext>
            </a:extLst>
          </p:cNvPr>
          <p:cNvSpPr>
            <a:spLocks noGrp="1"/>
          </p:cNvSpPr>
          <p:nvPr/>
        </p:nvSpPr>
        <p:spPr>
          <a:xfrm>
            <a:off x="696241" y="1496958"/>
            <a:ext cx="5400600" cy="5328593"/>
          </a:xfrm>
          <a:prstGeom prst="rect">
            <a:avLst/>
          </a:prstGeom>
        </p:spPr>
        <p:txBody>
          <a:bodyPr lIns="0" tIns="0" rIns="0" bIns="0"/>
          <a:lstStyle>
            <a:lvl1pPr marL="0" indent="0" algn="l" defTabSz="914400" rtl="0" eaLnBrk="1" latinLnBrk="0" hangingPunct="1">
              <a:spcBef>
                <a:spcPts val="600"/>
              </a:spcBef>
              <a:buFont typeface="Arial" panose="020B0604020202020204" pitchFamily="34" charset="0"/>
              <a:buNone/>
              <a:defRPr sz="1400" kern="0">
                <a:solidFill>
                  <a:schemeClr val="tx1"/>
                </a:solidFill>
                <a:latin typeface="Montserrat" pitchFamily="2" charset="-18"/>
                <a:ea typeface="+mn-ea"/>
                <a:cs typeface="+mn-cs"/>
              </a:defRPr>
            </a:lvl1pPr>
            <a:lvl2pPr marL="18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2pPr>
            <a:lvl3pPr marL="36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3pPr>
            <a:lvl4pPr marL="54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4pPr>
            <a:lvl5pPr marL="720000" indent="0" algn="l" defTabSz="914400" rtl="0" eaLnBrk="1" latinLnBrk="0" hangingPunct="1">
              <a:spcBef>
                <a:spcPts val="300"/>
              </a:spcBef>
              <a:buFont typeface="Arial" panose="020B0604020202020204" pitchFamily="34" charset="0"/>
              <a:buNone/>
              <a:defRPr sz="1400" kern="0">
                <a:solidFill>
                  <a:schemeClr val="tx1"/>
                </a:solidFill>
                <a:latin typeface="Montserrat" pitchFamily="2" charset="-18"/>
                <a:ea typeface="+mn-ea"/>
                <a:cs typeface="+mn-cs"/>
              </a:defRPr>
            </a:lvl5pPr>
            <a:lvl6pPr marL="108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6pPr>
            <a:lvl7pPr marL="126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7pPr>
            <a:lvl8pPr marL="144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8pPr>
            <a:lvl9pPr marL="1620000" indent="-180000" algn="l" defTabSz="914400" rtl="0" eaLnBrk="1" latinLnBrk="0" hangingPunct="1">
              <a:spcBef>
                <a:spcPts val="300"/>
              </a:spcBef>
              <a:buFont typeface="Arial" panose="020B0604020202020204" pitchFamily="34" charset="0"/>
              <a:buChar char="-"/>
              <a:defRPr sz="1400" kern="0">
                <a:solidFill>
                  <a:schemeClr val="tx1"/>
                </a:solidFill>
                <a:latin typeface="+mn-lt"/>
                <a:ea typeface="+mn-ea"/>
                <a:cs typeface="+mn-cs"/>
              </a:defRPr>
            </a:lvl9pPr>
          </a:lstStyle>
          <a:p>
            <a:pPr marL="285750" indent="-285750">
              <a:spcAft>
                <a:spcPts val="600"/>
              </a:spcAft>
              <a:buClr>
                <a:srgbClr val="FFC000"/>
              </a:buClr>
              <a:buSzPct val="150000"/>
              <a:buFont typeface="Arial" panose="020B0604020202020204" pitchFamily="34" charset="0"/>
              <a:buChar char="•"/>
              <a:defRPr/>
            </a:pPr>
            <a:r>
              <a:rPr lang="pl-PL" sz="1200" dirty="0">
                <a:solidFill>
                  <a:schemeClr val="bg1"/>
                </a:solidFill>
                <a:latin typeface="Ubuntu" panose="020B0504030602030204" pitchFamily="34" charset="0"/>
              </a:rPr>
              <a:t>W grudniu 2024 r. </a:t>
            </a:r>
            <a:r>
              <a:rPr lang="pl-PL" sz="1200" b="1" dirty="0">
                <a:solidFill>
                  <a:schemeClr val="bg1"/>
                </a:solidFill>
                <a:latin typeface="Ubuntu" panose="020B0504030602030204" pitchFamily="34" charset="0"/>
              </a:rPr>
              <a:t>zakończyliśmy zasadnicze prace na stacji Warszawa Zachodnia</a:t>
            </a:r>
            <a:r>
              <a:rPr lang="pl-PL" sz="1200" dirty="0">
                <a:solidFill>
                  <a:schemeClr val="bg1"/>
                </a:solidFill>
                <a:latin typeface="Ubuntu" panose="020B0504030602030204" pitchFamily="34" charset="0"/>
              </a:rPr>
              <a:t>. Pasażerowie mogą korzystać z 9 przebudowanych, zadaszonych peronów oraz kładki z windami. </a:t>
            </a:r>
          </a:p>
          <a:p>
            <a:pPr marL="285750" indent="-285750">
              <a:spcAft>
                <a:spcPts val="600"/>
              </a:spcAft>
              <a:buClr>
                <a:srgbClr val="FFC000"/>
              </a:buClr>
              <a:buSzPct val="150000"/>
              <a:buFont typeface="Arial" panose="020B0604020202020204" pitchFamily="34" charset="0"/>
              <a:buChar char="•"/>
              <a:defRPr/>
            </a:pPr>
            <a:r>
              <a:rPr lang="pl-PL" sz="1200" dirty="0">
                <a:solidFill>
                  <a:schemeClr val="bg1"/>
                </a:solidFill>
                <a:latin typeface="Ubuntu" panose="020B0504030602030204" pitchFamily="34" charset="0"/>
              </a:rPr>
              <a:t>W </a:t>
            </a:r>
            <a:r>
              <a:rPr lang="pl-PL" sz="1200" b="1" dirty="0">
                <a:solidFill>
                  <a:schemeClr val="bg1"/>
                </a:solidFill>
                <a:latin typeface="Ubuntu" panose="020B0504030602030204" pitchFamily="34" charset="0"/>
              </a:rPr>
              <a:t>Mińsku Mazowieckim zbudowaliśmy nowy peron </a:t>
            </a:r>
            <a:r>
              <a:rPr lang="pl-PL" sz="1200" dirty="0">
                <a:solidFill>
                  <a:schemeClr val="bg1"/>
                </a:solidFill>
                <a:latin typeface="Ubuntu" panose="020B0504030602030204" pitchFamily="34" charset="0"/>
              </a:rPr>
              <a:t>w ramach „Rządowego programu budowy lub modernizacji przystanków kolejowych na lata 2021-2025”. Obiekt zapewnia dogodniejsze przesiadki oraz dostęp do parkingu P+R.</a:t>
            </a:r>
          </a:p>
          <a:p>
            <a:pPr marL="285750" indent="-285750">
              <a:spcAft>
                <a:spcPts val="600"/>
              </a:spcAft>
              <a:buClr>
                <a:srgbClr val="FFC000"/>
              </a:buClr>
              <a:buSzPct val="150000"/>
              <a:buFont typeface="Arial" panose="020B0604020202020204" pitchFamily="34" charset="0"/>
              <a:buChar char="•"/>
              <a:defRPr/>
            </a:pPr>
            <a:r>
              <a:rPr lang="pl-PL" sz="1200" b="1" dirty="0">
                <a:solidFill>
                  <a:schemeClr val="bg1"/>
                </a:solidFill>
                <a:latin typeface="Ubuntu" panose="020B0504030602030204" pitchFamily="34" charset="0"/>
              </a:rPr>
              <a:t>Ogłosiliśmy przetarg na modernizację przystanku Warszawa Ursus Północny</a:t>
            </a:r>
            <a:r>
              <a:rPr lang="pl-PL" sz="1200" dirty="0">
                <a:solidFill>
                  <a:schemeClr val="bg1"/>
                </a:solidFill>
                <a:latin typeface="Ubuntu" panose="020B0504030602030204" pitchFamily="34" charset="0"/>
              </a:rPr>
              <a:t>. Powstaną dwa nowe perony z wiatami, ławkami, monitorami informacyjnymi oraz nowoczesnym systemem informacji pasażerskiej. Planujemy zakończenie prac w 2025 r.</a:t>
            </a:r>
          </a:p>
          <a:p>
            <a:pPr marL="285750" indent="-285750">
              <a:spcAft>
                <a:spcPts val="600"/>
              </a:spcAft>
              <a:buClr>
                <a:srgbClr val="FFC000"/>
              </a:buClr>
              <a:buSzPct val="150000"/>
              <a:buFont typeface="Arial" panose="020B0604020202020204" pitchFamily="34" charset="0"/>
              <a:buChar char="•"/>
              <a:defRPr/>
            </a:pPr>
            <a:r>
              <a:rPr lang="pl-PL" sz="1200" b="1" dirty="0">
                <a:solidFill>
                  <a:schemeClr val="bg1"/>
                </a:solidFill>
                <a:latin typeface="Ubuntu" panose="020B0504030602030204" pitchFamily="34" charset="0"/>
              </a:rPr>
              <a:t>Jesteśmy w trakcie finalizacji poprawy parametrów odcinka Nasielsk – Sierpc i znaczącego skrócenia czasu jazdy.</a:t>
            </a:r>
            <a:endParaRPr lang="pl-PL" sz="1200" dirty="0">
              <a:solidFill>
                <a:schemeClr val="bg1"/>
              </a:solidFill>
              <a:latin typeface="Ubuntu" panose="020B0504030602030204" pitchFamily="34" charset="0"/>
            </a:endParaRPr>
          </a:p>
          <a:p>
            <a:pPr marL="285750" indent="-285750">
              <a:spcAft>
                <a:spcPts val="600"/>
              </a:spcAft>
              <a:buClr>
                <a:srgbClr val="FFC000"/>
              </a:buClr>
              <a:buSzPct val="150000"/>
              <a:buFont typeface="Arial" panose="020B0604020202020204" pitchFamily="34" charset="0"/>
              <a:buChar char="•"/>
              <a:defRPr/>
            </a:pPr>
            <a:r>
              <a:rPr lang="pl-PL" sz="1200" b="1" dirty="0">
                <a:solidFill>
                  <a:schemeClr val="bg1"/>
                </a:solidFill>
                <a:latin typeface="Ubuntu" panose="020B0504030602030204" pitchFamily="34" charset="0"/>
              </a:rPr>
              <a:t>W Ciechanowie przy współudziale środków unijnych </a:t>
            </a:r>
            <a:r>
              <a:rPr lang="pl-PL" sz="1200" b="1" dirty="0" err="1">
                <a:solidFill>
                  <a:schemeClr val="bg1"/>
                </a:solidFill>
                <a:latin typeface="Ubuntu" panose="020B0504030602030204" pitchFamily="34" charset="0"/>
              </a:rPr>
              <a:t>POIiŚ</a:t>
            </a:r>
            <a:r>
              <a:rPr lang="pl-PL" sz="1200" b="1" dirty="0">
                <a:solidFill>
                  <a:schemeClr val="bg1"/>
                </a:solidFill>
                <a:latin typeface="Ubuntu" panose="020B0504030602030204" pitchFamily="34" charset="0"/>
              </a:rPr>
              <a:t> powstał wiadukt pieszo-rowerowy nad linią kolejową Warszawa - Trójmiasto</a:t>
            </a:r>
            <a:r>
              <a:rPr lang="pl-PL" sz="1200" dirty="0">
                <a:solidFill>
                  <a:schemeClr val="bg1"/>
                </a:solidFill>
                <a:latin typeface="Ubuntu" panose="020B0504030602030204" pitchFamily="34" charset="0"/>
              </a:rPr>
              <a:t>. Obiekt został wyposażony w windy i zadaszenie.</a:t>
            </a:r>
          </a:p>
          <a:p>
            <a:pPr marL="285750" indent="-285750">
              <a:spcAft>
                <a:spcPts val="600"/>
              </a:spcAft>
              <a:buClr>
                <a:srgbClr val="FFC000"/>
              </a:buClr>
              <a:buSzPct val="150000"/>
              <a:buFont typeface="Arial" panose="020B0604020202020204" pitchFamily="34" charset="0"/>
              <a:buChar char="•"/>
              <a:defRPr/>
            </a:pPr>
            <a:r>
              <a:rPr lang="pl-PL" sz="1200" b="1" dirty="0">
                <a:solidFill>
                  <a:schemeClr val="bg1"/>
                </a:solidFill>
                <a:latin typeface="Ubuntu" panose="020B0504030602030204" pitchFamily="34" charset="0"/>
              </a:rPr>
              <a:t>Ogłosiliśmy przetarg na modernizację odcinka Warszawa Wawer - Otwock</a:t>
            </a:r>
            <a:r>
              <a:rPr lang="pl-PL" sz="1200" dirty="0">
                <a:solidFill>
                  <a:schemeClr val="bg1"/>
                </a:solidFill>
                <a:latin typeface="Ubuntu" panose="020B0504030602030204" pitchFamily="34" charset="0"/>
              </a:rPr>
              <a:t>. Projekt zakłada rozdzielenie ruchu aglomeracyjnego </a:t>
            </a:r>
            <a:br>
              <a:rPr lang="pl-PL" sz="1200" dirty="0">
                <a:solidFill>
                  <a:schemeClr val="bg1"/>
                </a:solidFill>
                <a:latin typeface="Ubuntu" panose="020B0504030602030204" pitchFamily="34" charset="0"/>
              </a:rPr>
            </a:br>
            <a:r>
              <a:rPr lang="pl-PL" sz="1200" dirty="0">
                <a:solidFill>
                  <a:schemeClr val="bg1"/>
                </a:solidFill>
                <a:latin typeface="Ubuntu" panose="020B0504030602030204" pitchFamily="34" charset="0"/>
              </a:rPr>
              <a:t>i dalekobieżnego, likwidację czterech przejazdów kolejowo-drogowych </a:t>
            </a:r>
            <a:br>
              <a:rPr lang="pl-PL" sz="1200" dirty="0">
                <a:solidFill>
                  <a:schemeClr val="bg1"/>
                </a:solidFill>
                <a:latin typeface="Ubuntu" panose="020B0504030602030204" pitchFamily="34" charset="0"/>
              </a:rPr>
            </a:br>
            <a:r>
              <a:rPr lang="pl-PL" sz="1200" dirty="0">
                <a:solidFill>
                  <a:schemeClr val="bg1"/>
                </a:solidFill>
                <a:latin typeface="Ubuntu" panose="020B0504030602030204" pitchFamily="34" charset="0"/>
              </a:rPr>
              <a:t>i budowę tuneli w Józefowie, Radości i Falenicy oraz przebudowę przystanków i stacji w Aninie, Międzylesiu, Michalinie, Świdrze </a:t>
            </a:r>
            <a:br>
              <a:rPr lang="pl-PL" sz="1200" dirty="0">
                <a:solidFill>
                  <a:schemeClr val="bg1"/>
                </a:solidFill>
                <a:latin typeface="Ubuntu" panose="020B0504030602030204" pitchFamily="34" charset="0"/>
              </a:rPr>
            </a:br>
            <a:r>
              <a:rPr lang="pl-PL" sz="1200" dirty="0">
                <a:solidFill>
                  <a:schemeClr val="bg1"/>
                </a:solidFill>
                <a:latin typeface="Ubuntu" panose="020B0504030602030204" pitchFamily="34" charset="0"/>
              </a:rPr>
              <a:t>i Józefowie. </a:t>
            </a:r>
          </a:p>
        </p:txBody>
      </p:sp>
      <p:sp>
        <p:nvSpPr>
          <p:cNvPr id="3" name="Prostokąt: ścięte rogi po przekątnej 2">
            <a:extLst>
              <a:ext uri="{FF2B5EF4-FFF2-40B4-BE49-F238E27FC236}">
                <a16:creationId xmlns:a16="http://schemas.microsoft.com/office/drawing/2014/main" id="{DC8F1316-5652-6310-3257-DA53771F4F46}"/>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4" name="Prostokąt: ścięte rogi po przekątnej 3">
            <a:extLst>
              <a:ext uri="{FF2B5EF4-FFF2-40B4-BE49-F238E27FC236}">
                <a16:creationId xmlns:a16="http://schemas.microsoft.com/office/drawing/2014/main" id="{1FF3011D-E44B-3228-3D8C-F8519E142DDC}"/>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5" name="pole tekstowe 4">
            <a:extLst>
              <a:ext uri="{FF2B5EF4-FFF2-40B4-BE49-F238E27FC236}">
                <a16:creationId xmlns:a16="http://schemas.microsoft.com/office/drawing/2014/main" id="{90B781AB-33BC-4B38-008E-E3D5CA20BBFF}"/>
              </a:ext>
            </a:extLst>
          </p:cNvPr>
          <p:cNvSpPr txBox="1"/>
          <p:nvPr/>
        </p:nvSpPr>
        <p:spPr>
          <a:xfrm>
            <a:off x="1701323" y="237783"/>
            <a:ext cx="10155315" cy="400110"/>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Ostatnie zrealizowane projekty</a:t>
            </a:r>
          </a:p>
        </p:txBody>
      </p:sp>
      <p:pic>
        <p:nvPicPr>
          <p:cNvPr id="7" name="Obraz 6">
            <a:extLst>
              <a:ext uri="{FF2B5EF4-FFF2-40B4-BE49-F238E27FC236}">
                <a16:creationId xmlns:a16="http://schemas.microsoft.com/office/drawing/2014/main" id="{986CC8FF-D79A-1269-F5EF-67D9AA14D70B}"/>
              </a:ext>
            </a:extLst>
          </p:cNvPr>
          <p:cNvPicPr>
            <a:picLocks noChangeAspect="1"/>
          </p:cNvPicPr>
          <p:nvPr/>
        </p:nvPicPr>
        <p:blipFill>
          <a:blip r:embed="rId3"/>
          <a:srcRect/>
          <a:stretch/>
        </p:blipFill>
        <p:spPr>
          <a:xfrm>
            <a:off x="6477270" y="1"/>
            <a:ext cx="5714730" cy="6857999"/>
          </a:xfrm>
          <a:prstGeom prst="rect">
            <a:avLst/>
          </a:prstGeom>
        </p:spPr>
      </p:pic>
    </p:spTree>
    <p:extLst>
      <p:ext uri="{BB962C8B-B14F-4D97-AF65-F5344CB8AC3E}">
        <p14:creationId xmlns:p14="http://schemas.microsoft.com/office/powerpoint/2010/main" val="350044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ścięte rogi po przekątnej 2">
            <a:extLst>
              <a:ext uri="{FF2B5EF4-FFF2-40B4-BE49-F238E27FC236}">
                <a16:creationId xmlns:a16="http://schemas.microsoft.com/office/drawing/2014/main" id="{41B52834-C25C-32C2-0424-E9F9B344761E}"/>
              </a:ext>
            </a:extLst>
          </p:cNvPr>
          <p:cNvSpPr/>
          <p:nvPr/>
        </p:nvSpPr>
        <p:spPr>
          <a:xfrm rot="10800000">
            <a:off x="6328660" y="1277144"/>
            <a:ext cx="5604496" cy="5159357"/>
          </a:xfrm>
          <a:prstGeom prst="snip2DiagRect">
            <a:avLst>
              <a:gd name="adj1" fmla="val 11880"/>
              <a:gd name="adj2" fmla="val 0"/>
            </a:avLst>
          </a:prstGeom>
          <a:blipFill dpi="0" rotWithShape="0">
            <a:blip r:embed="rId3"/>
            <a:srcRect/>
            <a:stretch>
              <a:fillRect/>
            </a:stretch>
          </a:blip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sp>
        <p:nvSpPr>
          <p:cNvPr id="21" name="Prostokąt: ścięte rogi po przekątnej 20">
            <a:extLst>
              <a:ext uri="{FF2B5EF4-FFF2-40B4-BE49-F238E27FC236}">
                <a16:creationId xmlns:a16="http://schemas.microsoft.com/office/drawing/2014/main" id="{2BAC7912-51FC-37F4-1AA6-35E428BF80B1}"/>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44921FB6-8C6E-B60E-B922-4276F518C66E}"/>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20F99893-C1D3-D4C8-048B-80E6D894A183}"/>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realizowane inwestycje: prace na linii średnicowej w Warszawie, etap 1 – stacja Warszawa Zachodnia</a:t>
            </a:r>
          </a:p>
        </p:txBody>
      </p:sp>
      <p:sp>
        <p:nvSpPr>
          <p:cNvPr id="2" name="Prostokąt: ścięte rogi po przekątnej 1">
            <a:extLst>
              <a:ext uri="{FF2B5EF4-FFF2-40B4-BE49-F238E27FC236}">
                <a16:creationId xmlns:a16="http://schemas.microsoft.com/office/drawing/2014/main" id="{3FA683F1-149A-1F3E-3C30-C60D53EAF644}"/>
              </a:ext>
            </a:extLst>
          </p:cNvPr>
          <p:cNvSpPr/>
          <p:nvPr/>
        </p:nvSpPr>
        <p:spPr>
          <a:xfrm rot="10800000">
            <a:off x="6176260" y="1124744"/>
            <a:ext cx="5604496" cy="5159357"/>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3CD9E17B-FF11-BFED-F88A-F0F9B9E6C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5AE24EF2-0FF2-4CEF-DF1A-A75E589E5D35}"/>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B67A4F42-FEAC-B831-602C-00335644D9B7}"/>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71DC57B0-0AAF-681D-E82D-C79E496C43D0}"/>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4911E9A9-DE83-2F5E-DE32-3D6DC42E7335}"/>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F5583AD3-5116-C43D-11BA-65F78B380723}"/>
              </a:ext>
            </a:extLst>
          </p:cNvPr>
          <p:cNvSpPr txBox="1"/>
          <p:nvPr/>
        </p:nvSpPr>
        <p:spPr>
          <a:xfrm>
            <a:off x="364955" y="1285669"/>
            <a:ext cx="5793556" cy="5155257"/>
          </a:xfrm>
          <a:prstGeom prst="rect">
            <a:avLst/>
          </a:prstGeom>
          <a:noFill/>
          <a:extLst>
            <a:ext uri="{909E8E84-426E-40DD-AFC4-6F175D3DCCD1}">
              <a14:hiddenFill xmlns:a14="http://schemas.microsoft.com/office/drawing/2010/main">
                <a:solidFill>
                  <a:srgbClr val="FFFFFF"/>
                </a:solidFill>
              </a14:hiddenFill>
            </a:ext>
          </a:extLst>
        </p:spPr>
        <p:txBody>
          <a:bodyPr wrap="square" rtlCol="0">
            <a:spAutoFit/>
          </a:bodyPr>
          <a:lstStyle/>
          <a:p>
            <a:pPr>
              <a:defRPr/>
            </a:pPr>
            <a:r>
              <a:rPr lang="pl-PL" sz="1400" dirty="0">
                <a:solidFill>
                  <a:schemeClr val="bg1"/>
                </a:solidFill>
                <a:latin typeface="Ubuntu" panose="020B0504030602030204" pitchFamily="34" charset="0"/>
              </a:rPr>
              <a:t>Projekt współfinansowany z Programu Operacyjnego Infrastruktura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Środowisko (POIiŚ).</a:t>
            </a:r>
          </a:p>
          <a:p>
            <a:pPr>
              <a:buClr>
                <a:schemeClr val="accent5">
                  <a:lumMod val="75000"/>
                </a:schemeClr>
              </a:buClr>
              <a:buSzPct val="150000"/>
              <a:defRPr/>
            </a:pPr>
            <a:r>
              <a:rPr lang="pl-PL" sz="1400" b="1" dirty="0">
                <a:solidFill>
                  <a:srgbClr val="FFC000"/>
                </a:solidFill>
                <a:latin typeface="Ubuntu" panose="020B0504030602030204" pitchFamily="34" charset="0"/>
              </a:rPr>
              <a:t>Koszt: </a:t>
            </a:r>
            <a:r>
              <a:rPr lang="pl-PL" sz="1400" dirty="0">
                <a:solidFill>
                  <a:schemeClr val="bg1"/>
                </a:solidFill>
                <a:latin typeface="Ubuntu" panose="020B0504030602030204" pitchFamily="34" charset="0"/>
              </a:rPr>
              <a:t>2,6 mld zł</a:t>
            </a:r>
          </a:p>
          <a:p>
            <a:pPr>
              <a:buClr>
                <a:schemeClr val="accent5">
                  <a:lumMod val="75000"/>
                </a:schemeClr>
              </a:buClr>
              <a:buSzPct val="150000"/>
              <a:defRPr/>
            </a:pPr>
            <a:endParaRPr lang="pl-PL" sz="700" dirty="0">
              <a:solidFill>
                <a:schemeClr val="bg1"/>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zrealizowanych prac:</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kompleksowa modernizacja stacji Warszawa Zachodnia,</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zadaszenie wszystkich 9 peronów,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ruchome schody, windy, system dynamicznej informacji oraz szerokie przejścia podziemne,</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nowoczesne urządzenia i systemy komputerowe,</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dostosowanie infrastruktury pasażerskiej na stacji Warszawa Gdańska do zwiększonej liczby pasażerów,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modernizacja stacji Warszawa Główna,</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26 lokali z przeznaczeniem pod różnorodne funkcje.</a:t>
            </a: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łatwiejsze łączenie podróży koleją z komunikacją miejską,</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bezpieczeństwa i jakości przewozów,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największy węzeł komunikacyjny w stolicy jakim jest Warszawa Zachodnia, po zakończeniu modernizacji stanie się również centrum handlowym,</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wznowienie ruchu pasażerskiego i towarowego na stacji Warszawa Główna z prędkością do 60 km/h,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obsługa do 1200 pociągów, ponad 100 tysięcy osób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w ciągu doby. </a:t>
            </a:r>
          </a:p>
        </p:txBody>
      </p:sp>
    </p:spTree>
    <p:extLst>
      <p:ext uri="{BB962C8B-B14F-4D97-AF65-F5344CB8AC3E}">
        <p14:creationId xmlns:p14="http://schemas.microsoft.com/office/powerpoint/2010/main" val="404573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B105-BB77-170F-44FA-B9575D3A1BFE}"/>
            </a:ext>
          </a:extLst>
        </p:cNvPr>
        <p:cNvGrpSpPr/>
        <p:nvPr/>
      </p:nvGrpSpPr>
      <p:grpSpPr>
        <a:xfrm>
          <a:off x="0" y="0"/>
          <a:ext cx="0" cy="0"/>
          <a:chOff x="0" y="0"/>
          <a:chExt cx="0" cy="0"/>
        </a:xfrm>
      </p:grpSpPr>
      <p:pic>
        <p:nvPicPr>
          <p:cNvPr id="5" name="Obraz 7">
            <a:extLst>
              <a:ext uri="{FF2B5EF4-FFF2-40B4-BE49-F238E27FC236}">
                <a16:creationId xmlns:a16="http://schemas.microsoft.com/office/drawing/2014/main" id="{B7B0562C-9540-CEA7-2017-35D6C4F8D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79" r="8879"/>
          <a:stretch/>
        </p:blipFill>
        <p:spPr bwMode="auto">
          <a:xfrm>
            <a:off x="6317366" y="1273768"/>
            <a:ext cx="5329450" cy="5251576"/>
          </a:xfrm>
          <a:prstGeom prst="snip2DiagRect">
            <a:avLst>
              <a:gd name="adj1" fmla="val 11193"/>
              <a:gd name="adj2" fmla="val 0"/>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 name="Prostokąt: ścięte rogi po przekątnej 20">
            <a:extLst>
              <a:ext uri="{FF2B5EF4-FFF2-40B4-BE49-F238E27FC236}">
                <a16:creationId xmlns:a16="http://schemas.microsoft.com/office/drawing/2014/main" id="{8FCFEE3B-587F-E405-00EF-397CFAFB7345}"/>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7A127993-E078-E2B2-E777-AF0D83A00DA9}"/>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911141D1-168A-7342-9E93-FBC918282E56}"/>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realizowane inwestycje: prace na linii średnicowej w Warszawie, etap 2</a:t>
            </a:r>
          </a:p>
        </p:txBody>
      </p:sp>
      <p:sp>
        <p:nvSpPr>
          <p:cNvPr id="2" name="Prostokąt: ścięte rogi po przekątnej 1">
            <a:extLst>
              <a:ext uri="{FF2B5EF4-FFF2-40B4-BE49-F238E27FC236}">
                <a16:creationId xmlns:a16="http://schemas.microsoft.com/office/drawing/2014/main" id="{138C58E0-2C0C-02D7-3890-157285DB7C2E}"/>
              </a:ext>
            </a:extLst>
          </p:cNvPr>
          <p:cNvSpPr/>
          <p:nvPr/>
        </p:nvSpPr>
        <p:spPr>
          <a:xfrm rot="10800000">
            <a:off x="6176260" y="1124744"/>
            <a:ext cx="5604496" cy="5159357"/>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73DB2078-74C4-4194-D71C-A36962474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ED420D54-76D0-9DEC-68C1-4D5E7EEB5BCB}"/>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931D596F-2077-64BE-7A7E-0DFAD18CA5FE}"/>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C77307BF-024C-8403-71A0-DEE68A5DC917}"/>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CB196738-7A86-8F44-8A73-D7D648E00308}"/>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89C4E311-0752-2233-1169-2C0B15C858F3}"/>
              </a:ext>
            </a:extLst>
          </p:cNvPr>
          <p:cNvSpPr txBox="1"/>
          <p:nvPr/>
        </p:nvSpPr>
        <p:spPr>
          <a:xfrm>
            <a:off x="248764" y="1321927"/>
            <a:ext cx="5706914" cy="5155257"/>
          </a:xfrm>
          <a:prstGeom prst="rect">
            <a:avLst/>
          </a:prstGeom>
          <a:noFill/>
        </p:spPr>
        <p:txBody>
          <a:bodyPr wrap="square" rtlCol="0">
            <a:spAutoFit/>
          </a:bodyPr>
          <a:lstStyle/>
          <a:p>
            <a:pPr>
              <a:defRPr/>
            </a:pPr>
            <a:r>
              <a:rPr lang="pl-PL" sz="1400" dirty="0">
                <a:solidFill>
                  <a:schemeClr val="bg1"/>
                </a:solidFill>
                <a:latin typeface="Ubuntu" panose="020B0504030602030204" pitchFamily="34" charset="0"/>
              </a:rPr>
              <a:t>Projekt współfinansowany z Funduszy Europejskich na Infrastrukturę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Środowisko (FEnIKS).</a:t>
            </a:r>
          </a:p>
          <a:p>
            <a:pPr>
              <a:defRPr/>
            </a:pPr>
            <a:r>
              <a:rPr lang="pl-PL" sz="1400" b="1" dirty="0">
                <a:solidFill>
                  <a:srgbClr val="FFC000"/>
                </a:solidFill>
                <a:latin typeface="Ubuntu" panose="020B0504030602030204" pitchFamily="34" charset="0"/>
              </a:rPr>
              <a:t>Szacowany koszt: </a:t>
            </a:r>
            <a:r>
              <a:rPr lang="pl-PL" sz="1400" dirty="0">
                <a:solidFill>
                  <a:schemeClr val="bg1"/>
                </a:solidFill>
                <a:latin typeface="Ubuntu" panose="020B0504030602030204" pitchFamily="34" charset="0"/>
              </a:rPr>
              <a:t>6,4 mld zł</a:t>
            </a:r>
          </a:p>
          <a:p>
            <a:pPr>
              <a:defRPr/>
            </a:pPr>
            <a:endParaRPr lang="pl-PL" sz="700" b="1" dirty="0">
              <a:solidFill>
                <a:schemeClr val="bg1"/>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dalszych planowanych prac:</a:t>
            </a:r>
          </a:p>
          <a:p>
            <a:pPr marL="285750" indent="-285750">
              <a:buClr>
                <a:srgbClr val="FFC000"/>
              </a:buClr>
              <a:buSzPct val="150000"/>
              <a:buFont typeface="Arial" panose="020B0604020202020204" pitchFamily="34" charset="0"/>
              <a:buChar char="•"/>
              <a:defRPr/>
            </a:pPr>
            <a:r>
              <a:rPr lang="pl-PL" sz="1400" b="1" dirty="0">
                <a:solidFill>
                  <a:schemeClr val="bg1"/>
                </a:solidFill>
                <a:latin typeface="Ubuntu" panose="020B0504030602030204" pitchFamily="34" charset="0"/>
              </a:rPr>
              <a:t>przebudowa stacji Warszawa Wschodnia</a:t>
            </a:r>
            <a:r>
              <a:rPr lang="pl-PL" sz="1400" dirty="0">
                <a:solidFill>
                  <a:schemeClr val="bg1"/>
                </a:solidFill>
                <a:latin typeface="Ubuntu" panose="020B0504030602030204" pitchFamily="34" charset="0"/>
              </a:rPr>
              <a:t>,</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ponad 30 km linii kolejowych,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33 obiektów inżynieryjnych, w tym dwóch mostów nad Wisłą (linie nr 2 i 448) i tuneli średnicowych,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stacji Warszawa Centralna,</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przystanku Warszawa Śródmieście na stację,</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przystanku Warszawa Ochota,</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nowych przystanków: Warszawa Solec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Warszawa Nowy Świat (przystanek Warszawa Powiśle wyłączony z oferty handlowej).</a:t>
            </a:r>
            <a:endParaRPr lang="pl-PL" sz="900" dirty="0">
              <a:solidFill>
                <a:schemeClr val="bg1"/>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zwiększenie przepustowości:</a:t>
            </a:r>
          </a:p>
          <a:p>
            <a:pPr marL="742950" lvl="1" indent="-285750">
              <a:buClr>
                <a:srgbClr val="FFC000"/>
              </a:buClr>
              <a:buSzPct val="100000"/>
              <a:buFont typeface="Courier New" panose="02070309020205020404" pitchFamily="49" charset="0"/>
              <a:buChar char="o"/>
              <a:defRPr/>
            </a:pPr>
            <a:r>
              <a:rPr lang="pl-PL" sz="1400" dirty="0">
                <a:solidFill>
                  <a:schemeClr val="bg1"/>
                </a:solidFill>
                <a:latin typeface="Ubuntu" panose="020B0504030602030204" pitchFamily="34" charset="0"/>
              </a:rPr>
              <a:t>linia dalekobieżna 20 par pociągów na godzinę – częstotliwość co ok. 3 min.,</a:t>
            </a:r>
          </a:p>
          <a:p>
            <a:pPr marL="742950" lvl="1" indent="-285750">
              <a:buClr>
                <a:srgbClr val="FFC000"/>
              </a:buClr>
              <a:buSzPct val="100000"/>
              <a:buFont typeface="Courier New" panose="02070309020205020404" pitchFamily="49" charset="0"/>
              <a:buChar char="o"/>
              <a:defRPr/>
            </a:pPr>
            <a:r>
              <a:rPr lang="pl-PL" sz="1400" dirty="0">
                <a:solidFill>
                  <a:schemeClr val="bg1"/>
                </a:solidFill>
                <a:latin typeface="Ubuntu" panose="020B0504030602030204" pitchFamily="34" charset="0"/>
              </a:rPr>
              <a:t>linia podmiejska 24 par </a:t>
            </a:r>
            <a:r>
              <a:rPr lang="pl-PL" sz="1400" dirty="0" err="1">
                <a:solidFill>
                  <a:schemeClr val="bg1"/>
                </a:solidFill>
                <a:latin typeface="Ubuntu" panose="020B0504030602030204" pitchFamily="34" charset="0"/>
              </a:rPr>
              <a:t>ypociągów</a:t>
            </a:r>
            <a:r>
              <a:rPr lang="pl-PL" sz="1400" dirty="0">
                <a:solidFill>
                  <a:schemeClr val="bg1"/>
                </a:solidFill>
                <a:latin typeface="Ubuntu" panose="020B0504030602030204" pitchFamily="34" charset="0"/>
              </a:rPr>
              <a:t> na godzinę – częstotliwość co ok. 2,5 min.,</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stworzenie nowych węzłów przesiadkowych,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komfortu podróżowania, mniejsza awaryjność, eliminacja barier.</a:t>
            </a:r>
          </a:p>
        </p:txBody>
      </p:sp>
    </p:spTree>
    <p:extLst>
      <p:ext uri="{BB962C8B-B14F-4D97-AF65-F5344CB8AC3E}">
        <p14:creationId xmlns:p14="http://schemas.microsoft.com/office/powerpoint/2010/main" val="1554393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D47DE-9573-9750-08F2-1BCF1C44FABB}"/>
            </a:ext>
          </a:extLst>
        </p:cNvPr>
        <p:cNvGrpSpPr/>
        <p:nvPr/>
      </p:nvGrpSpPr>
      <p:grpSpPr>
        <a:xfrm>
          <a:off x="0" y="0"/>
          <a:ext cx="0" cy="0"/>
          <a:chOff x="0" y="0"/>
          <a:chExt cx="0" cy="0"/>
        </a:xfrm>
      </p:grpSpPr>
      <p:pic>
        <p:nvPicPr>
          <p:cNvPr id="5" name="Obraz 7">
            <a:extLst>
              <a:ext uri="{FF2B5EF4-FFF2-40B4-BE49-F238E27FC236}">
                <a16:creationId xmlns:a16="http://schemas.microsoft.com/office/drawing/2014/main" id="{B5D19735-9C64-7619-8547-0363AF9E2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79" r="8879"/>
          <a:stretch/>
        </p:blipFill>
        <p:spPr bwMode="auto">
          <a:xfrm>
            <a:off x="6317366" y="1273768"/>
            <a:ext cx="5329450" cy="5251576"/>
          </a:xfrm>
          <a:prstGeom prst="snip2DiagRect">
            <a:avLst>
              <a:gd name="adj1" fmla="val 11193"/>
              <a:gd name="adj2" fmla="val 0"/>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 name="Prostokąt: ścięte rogi po przekątnej 20">
            <a:extLst>
              <a:ext uri="{FF2B5EF4-FFF2-40B4-BE49-F238E27FC236}">
                <a16:creationId xmlns:a16="http://schemas.microsoft.com/office/drawing/2014/main" id="{8A48AA42-7286-C63E-0DA4-C583AF16F6C3}"/>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F444C5AB-432C-F343-7CB7-F7C7C905D027}"/>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F349E507-0739-DE5F-7E46-9970E9E7163F}"/>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realizowane inwestycje: linia kolejowa nr 7 odcinek Warszawa Wschodnia – Warszawa Wawer (etap 2a)</a:t>
            </a:r>
          </a:p>
        </p:txBody>
      </p:sp>
      <p:sp>
        <p:nvSpPr>
          <p:cNvPr id="2" name="Prostokąt: ścięte rogi po przekątnej 1">
            <a:extLst>
              <a:ext uri="{FF2B5EF4-FFF2-40B4-BE49-F238E27FC236}">
                <a16:creationId xmlns:a16="http://schemas.microsoft.com/office/drawing/2014/main" id="{BD2A7FC0-7130-E42A-6E34-EAF0C856E9DF}"/>
              </a:ext>
            </a:extLst>
          </p:cNvPr>
          <p:cNvSpPr/>
          <p:nvPr/>
        </p:nvSpPr>
        <p:spPr>
          <a:xfrm rot="10800000">
            <a:off x="6176260" y="1124744"/>
            <a:ext cx="5604496" cy="5159357"/>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56F8A80C-19C0-220D-9D29-C71E23FAC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DF37B526-686E-6760-DE86-5823190D8C2A}"/>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A12B7C8F-8503-D00B-CB7A-2A001B742EEC}"/>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85BAE4E4-C15B-A6B8-5FB0-74F8A883911A}"/>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E80A6093-3321-0DB7-264A-74472E48169F}"/>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B8A374E1-7C5D-53C6-2393-4E1CA6E9A3CF}"/>
              </a:ext>
            </a:extLst>
          </p:cNvPr>
          <p:cNvSpPr txBox="1"/>
          <p:nvPr/>
        </p:nvSpPr>
        <p:spPr>
          <a:xfrm>
            <a:off x="411244" y="1085353"/>
            <a:ext cx="5631076" cy="5478423"/>
          </a:xfrm>
          <a:prstGeom prst="rect">
            <a:avLst/>
          </a:prstGeom>
          <a:noFill/>
        </p:spPr>
        <p:txBody>
          <a:bodyPr wrap="square" rtlCol="0">
            <a:spAutoFit/>
          </a:bodyPr>
          <a:lstStyle/>
          <a:p>
            <a:pPr>
              <a:defRPr/>
            </a:pPr>
            <a:r>
              <a:rPr lang="pl-PL" sz="1400" dirty="0">
                <a:solidFill>
                  <a:schemeClr val="bg1"/>
                </a:solidFill>
                <a:latin typeface="Ubuntu" panose="020B0504030602030204" pitchFamily="34" charset="0"/>
              </a:rPr>
              <a:t>Projekt współfinansowany z Programu Operacyjnego Infrastruktura i Środowisko (</a:t>
            </a:r>
            <a:r>
              <a:rPr lang="pl-PL" sz="1400" dirty="0" err="1">
                <a:solidFill>
                  <a:schemeClr val="bg1"/>
                </a:solidFill>
                <a:latin typeface="Ubuntu" panose="020B0504030602030204" pitchFamily="34" charset="0"/>
              </a:rPr>
              <a:t>POIiŚ</a:t>
            </a:r>
            <a:r>
              <a:rPr lang="pl-PL" sz="1400" dirty="0">
                <a:solidFill>
                  <a:schemeClr val="bg1"/>
                </a:solidFill>
                <a:latin typeface="Ubuntu" panose="020B0504030602030204" pitchFamily="34" charset="0"/>
              </a:rPr>
              <a:t>). </a:t>
            </a:r>
          </a:p>
          <a:p>
            <a:pPr>
              <a:defRPr/>
            </a:pPr>
            <a:r>
              <a:rPr lang="pl-PL" sz="1400" b="1" dirty="0">
                <a:solidFill>
                  <a:srgbClr val="FFC000"/>
                </a:solidFill>
                <a:latin typeface="Ubuntu" panose="020B0504030602030204" pitchFamily="34" charset="0"/>
              </a:rPr>
              <a:t>Koszt: </a:t>
            </a:r>
            <a:r>
              <a:rPr lang="pl-PL" sz="1400" dirty="0">
                <a:solidFill>
                  <a:schemeClr val="bg1"/>
                </a:solidFill>
                <a:latin typeface="Ubuntu" panose="020B0504030602030204" pitchFamily="34" charset="0"/>
              </a:rPr>
              <a:t>546,5 mln zł</a:t>
            </a:r>
            <a:endParaRPr lang="pl-PL" sz="1400" b="1" dirty="0">
              <a:solidFill>
                <a:srgbClr val="FFC000"/>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projektu:</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wymiana ok. 10 km istniejącej nawierzchni torowej,</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wydłużenie układu czterotorowego linii,</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nowego przystanku – Warszawa Grochów;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stacji Warszawa Wawer i przystanków: Warszawa Olszynka Grochowska i Warszawa </a:t>
            </a:r>
            <a:r>
              <a:rPr lang="pl-PL" sz="1400" dirty="0" err="1">
                <a:solidFill>
                  <a:schemeClr val="bg1"/>
                </a:solidFill>
                <a:latin typeface="Ubuntu" panose="020B0504030602030204" pitchFamily="34" charset="0"/>
              </a:rPr>
              <a:t>Gocławek</a:t>
            </a:r>
            <a:r>
              <a:rPr lang="pl-PL" sz="1400" dirty="0">
                <a:solidFill>
                  <a:schemeClr val="bg1"/>
                </a:solidFill>
                <a:latin typeface="Ubuntu" panose="020B0504030602030204" pitchFamily="34" charset="0"/>
              </a:rPr>
              <a:t>,</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zabudowa Systemu Dynamicznej Informacji Pasażerskiej,</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5 przejść podziemnych,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kładki dla pieszych przy p.o. PKP Warszawa Olszynka Grochowska wraz z dobudową wind.</a:t>
            </a: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dostosowanie infrastruktury do prędkości 160 km/h dla pociągów pasażerskich dalekobieżnych i prędkości 120 km/h dla pociągów towarowych,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jakości i szybkości połączenia kolejowego znaczenia państwowego pomiędzy Warszawą i Lublinem,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odseparowanie ruchu aglomeracyjnego od dalekobieżnego,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skrócenie czasu jazdy, poprawa komfortu podróży, zwiększenie punktualności pociągów,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podniesienie poziomu bezpieczeństwa ruchu kolejowego,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eliminacja barier architektonicznych dla osób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o ograniczonej możliwości poruszania.</a:t>
            </a:r>
          </a:p>
        </p:txBody>
      </p:sp>
    </p:spTree>
    <p:extLst>
      <p:ext uri="{BB962C8B-B14F-4D97-AF65-F5344CB8AC3E}">
        <p14:creationId xmlns:p14="http://schemas.microsoft.com/office/powerpoint/2010/main" val="2377851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3305D-71EF-F863-95DE-DC5C52881DEB}"/>
            </a:ext>
          </a:extLst>
        </p:cNvPr>
        <p:cNvGrpSpPr/>
        <p:nvPr/>
      </p:nvGrpSpPr>
      <p:grpSpPr>
        <a:xfrm>
          <a:off x="0" y="0"/>
          <a:ext cx="0" cy="0"/>
          <a:chOff x="0" y="0"/>
          <a:chExt cx="0" cy="0"/>
        </a:xfrm>
      </p:grpSpPr>
      <p:pic>
        <p:nvPicPr>
          <p:cNvPr id="5" name="Obraz 7">
            <a:extLst>
              <a:ext uri="{FF2B5EF4-FFF2-40B4-BE49-F238E27FC236}">
                <a16:creationId xmlns:a16="http://schemas.microsoft.com/office/drawing/2014/main" id="{C9439CB3-D085-B54F-74DB-E3E6A7D72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79" r="8879"/>
          <a:stretch/>
        </p:blipFill>
        <p:spPr bwMode="auto">
          <a:xfrm>
            <a:off x="6317366" y="1273768"/>
            <a:ext cx="5329450" cy="5251576"/>
          </a:xfrm>
          <a:prstGeom prst="snip2DiagRect">
            <a:avLst>
              <a:gd name="adj1" fmla="val 11193"/>
              <a:gd name="adj2" fmla="val 0"/>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1" name="Prostokąt: ścięte rogi po przekątnej 20">
            <a:extLst>
              <a:ext uri="{FF2B5EF4-FFF2-40B4-BE49-F238E27FC236}">
                <a16:creationId xmlns:a16="http://schemas.microsoft.com/office/drawing/2014/main" id="{EE56BBCA-08F7-C2E6-6133-33DCF4E1F0C6}"/>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6A0D8283-89C3-5939-7D2E-AC86C152D3C3}"/>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8A56EBEF-20A4-1C51-D653-18D62A565D86}"/>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realizowane inwestycje: linia kolejowa nr 7 odcinek Warszawa Wawer – Otwock (etap 2b)</a:t>
            </a:r>
          </a:p>
        </p:txBody>
      </p:sp>
      <p:sp>
        <p:nvSpPr>
          <p:cNvPr id="2" name="Prostokąt: ścięte rogi po przekątnej 1">
            <a:extLst>
              <a:ext uri="{FF2B5EF4-FFF2-40B4-BE49-F238E27FC236}">
                <a16:creationId xmlns:a16="http://schemas.microsoft.com/office/drawing/2014/main" id="{FB0D3C08-0B40-1670-E152-3F461EB6156F}"/>
              </a:ext>
            </a:extLst>
          </p:cNvPr>
          <p:cNvSpPr/>
          <p:nvPr/>
        </p:nvSpPr>
        <p:spPr>
          <a:xfrm rot="10800000">
            <a:off x="6176260" y="1124744"/>
            <a:ext cx="5604496" cy="5159357"/>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ACB9FDFC-94D6-881A-BDD0-B72318122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253295FC-3FB1-FDC4-B2A4-0FA6ECD7A528}"/>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7B7D912A-29A0-F15D-D0C3-76FCF8E8B67E}"/>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10D31ABB-C9EA-0306-596E-B01D8DA571C4}"/>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7B181E27-9748-BC85-C881-C7AA6B4AE805}"/>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B6B5C58A-BAFF-019D-3E98-16927D6E54F4}"/>
              </a:ext>
            </a:extLst>
          </p:cNvPr>
          <p:cNvSpPr txBox="1"/>
          <p:nvPr/>
        </p:nvSpPr>
        <p:spPr>
          <a:xfrm>
            <a:off x="263352" y="989656"/>
            <a:ext cx="5778968" cy="5693866"/>
          </a:xfrm>
          <a:prstGeom prst="rect">
            <a:avLst/>
          </a:prstGeom>
          <a:noFill/>
        </p:spPr>
        <p:txBody>
          <a:bodyPr wrap="square" rtlCol="0">
            <a:spAutoFit/>
          </a:bodyPr>
          <a:lstStyle/>
          <a:p>
            <a:pPr>
              <a:buClr>
                <a:schemeClr val="accent5">
                  <a:lumMod val="75000"/>
                </a:schemeClr>
              </a:buClr>
              <a:buSzPct val="150000"/>
              <a:defRPr/>
            </a:pPr>
            <a:r>
              <a:rPr lang="pl-PL" sz="1400" dirty="0">
                <a:solidFill>
                  <a:schemeClr val="bg1"/>
                </a:solidFill>
                <a:latin typeface="Ubuntu" panose="020B0504030602030204" pitchFamily="34" charset="0"/>
              </a:rPr>
              <a:t>Projekt współfinansowany z Funduszy Europejskich na Infrastrukturę i Środowisko (</a:t>
            </a:r>
            <a:r>
              <a:rPr lang="pl-PL" sz="1400" dirty="0" err="1">
                <a:solidFill>
                  <a:schemeClr val="bg1"/>
                </a:solidFill>
                <a:latin typeface="Ubuntu" panose="020B0504030602030204" pitchFamily="34" charset="0"/>
              </a:rPr>
              <a:t>FEnIKS</a:t>
            </a:r>
            <a:r>
              <a:rPr lang="pl-PL" sz="1400" dirty="0">
                <a:solidFill>
                  <a:schemeClr val="bg1"/>
                </a:solidFill>
                <a:latin typeface="Ubuntu" panose="020B0504030602030204" pitchFamily="34" charset="0"/>
              </a:rPr>
              <a:t>).</a:t>
            </a:r>
          </a:p>
          <a:p>
            <a:pPr>
              <a:buClr>
                <a:schemeClr val="accent5">
                  <a:lumMod val="75000"/>
                </a:schemeClr>
              </a:buClr>
              <a:buSzPct val="150000"/>
              <a:defRPr/>
            </a:pPr>
            <a:r>
              <a:rPr lang="pl-PL" sz="1400" b="1" dirty="0">
                <a:solidFill>
                  <a:srgbClr val="FFC000"/>
                </a:solidFill>
                <a:latin typeface="Ubuntu" panose="020B0504030602030204" pitchFamily="34" charset="0"/>
              </a:rPr>
              <a:t>Szacowany koszt:</a:t>
            </a:r>
            <a:r>
              <a:rPr lang="pl-PL" sz="1400" dirty="0">
                <a:solidFill>
                  <a:schemeClr val="bg1"/>
                </a:solidFill>
                <a:latin typeface="Ubuntu" panose="020B0504030602030204" pitchFamily="34" charset="0"/>
              </a:rPr>
              <a:t> 1,5 mld zł</a:t>
            </a:r>
          </a:p>
          <a:p>
            <a:pPr>
              <a:buClr>
                <a:schemeClr val="accent5">
                  <a:lumMod val="75000"/>
                </a:schemeClr>
              </a:buClr>
              <a:buSzPct val="150000"/>
              <a:defRPr/>
            </a:pPr>
            <a:endParaRPr lang="pl-PL" sz="1400" b="1" dirty="0">
              <a:solidFill>
                <a:srgbClr val="FFC000"/>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projektu:</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wymiana nawierzchni torowej oraz budowa 2 torów linii kolejowej nr 506 (Warszawa Wawer – Warszawa Międzylesie),</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1 i budowa 20 nowych przejść podziemnych,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istniejących przystanków i stacji,</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likwidacja przejazdów kolejowo–drogowych i budowa skrzyżowań bezkolizyjnych,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remont 2 mostów na rzece Świder oraz budowa 2 nowych pod dodatkowe tory;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ekranów akustycznych,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zabudowana ERTMS/ETCS na odcinku Warszawa Wschodnia Osobowa – Otwock.</a:t>
            </a: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dostosowanie infrastruktury do prędkości 160 km/h dla pociągów pasażerskich i 120 km/h dla pociągów towarowych,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jakości i szybkości połączenia kolejowego znaczenia państwowego pomiędzy Warszawą i Lublinem, </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odseparowanie ruchu aglomeracyjnego od dalekobieżnego,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podniesienie poziomu bezpieczeństwa ruchu kolejowego,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skrócenie czasu jazdy, poprawa komfortu podróży, zwiększenie punktualności pociągów.</a:t>
            </a:r>
          </a:p>
        </p:txBody>
      </p:sp>
    </p:spTree>
    <p:extLst>
      <p:ext uri="{BB962C8B-B14F-4D97-AF65-F5344CB8AC3E}">
        <p14:creationId xmlns:p14="http://schemas.microsoft.com/office/powerpoint/2010/main" val="3424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D9B8-A875-4BED-8483-36D1C4EF95B3}"/>
            </a:ext>
          </a:extLst>
        </p:cNvPr>
        <p:cNvGrpSpPr/>
        <p:nvPr/>
      </p:nvGrpSpPr>
      <p:grpSpPr>
        <a:xfrm>
          <a:off x="0" y="0"/>
          <a:ext cx="0" cy="0"/>
          <a:chOff x="0" y="0"/>
          <a:chExt cx="0" cy="0"/>
        </a:xfrm>
      </p:grpSpPr>
      <p:pic>
        <p:nvPicPr>
          <p:cNvPr id="6" name="Obraz 5" descr="Obraz zawierający niebo, kolej, na wolnym powietrzu, transport&#10;&#10;Zawartość wygenerowana przez sztuczną inteligencję może być niepoprawna.">
            <a:extLst>
              <a:ext uri="{FF2B5EF4-FFF2-40B4-BE49-F238E27FC236}">
                <a16:creationId xmlns:a16="http://schemas.microsoft.com/office/drawing/2014/main" id="{B44E0035-4193-12CD-FB2F-D4C243FC2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759" y="1245313"/>
            <a:ext cx="5372100" cy="5295900"/>
          </a:xfrm>
          <a:prstGeom prst="rect">
            <a:avLst/>
          </a:prstGeom>
        </p:spPr>
      </p:pic>
      <p:sp>
        <p:nvSpPr>
          <p:cNvPr id="21" name="Prostokąt: ścięte rogi po przekątnej 20">
            <a:extLst>
              <a:ext uri="{FF2B5EF4-FFF2-40B4-BE49-F238E27FC236}">
                <a16:creationId xmlns:a16="http://schemas.microsoft.com/office/drawing/2014/main" id="{B7229740-074A-020B-562F-01AC5FB8769A}"/>
              </a:ext>
            </a:extLst>
          </p:cNvPr>
          <p:cNvSpPr/>
          <p:nvPr/>
        </p:nvSpPr>
        <p:spPr>
          <a:xfrm rot="10800000">
            <a:off x="983432" y="-128372"/>
            <a:ext cx="576064" cy="571832"/>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2" name="Prostokąt: ścięte rogi po przekątnej 21">
            <a:extLst>
              <a:ext uri="{FF2B5EF4-FFF2-40B4-BE49-F238E27FC236}">
                <a16:creationId xmlns:a16="http://schemas.microsoft.com/office/drawing/2014/main" id="{76DA8C5A-F9EB-D280-02CC-5DD82B96BC7E}"/>
              </a:ext>
            </a:extLst>
          </p:cNvPr>
          <p:cNvSpPr/>
          <p:nvPr/>
        </p:nvSpPr>
        <p:spPr>
          <a:xfrm rot="10800000">
            <a:off x="1055440" y="-48132"/>
            <a:ext cx="576064" cy="571832"/>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23" name="pole tekstowe 22">
            <a:extLst>
              <a:ext uri="{FF2B5EF4-FFF2-40B4-BE49-F238E27FC236}">
                <a16:creationId xmlns:a16="http://schemas.microsoft.com/office/drawing/2014/main" id="{B352F17C-EEE6-394C-CEF9-403FAA0B0E73}"/>
              </a:ext>
            </a:extLst>
          </p:cNvPr>
          <p:cNvSpPr txBox="1"/>
          <p:nvPr/>
        </p:nvSpPr>
        <p:spPr>
          <a:xfrm>
            <a:off x="1701324" y="237783"/>
            <a:ext cx="7707044" cy="707886"/>
          </a:xfrm>
          <a:prstGeom prst="rect">
            <a:avLst/>
          </a:prstGeom>
          <a:noFill/>
        </p:spPr>
        <p:txBody>
          <a:bodyPr wrap="square" rtlCol="0">
            <a:spAutoFit/>
          </a:bodyPr>
          <a:lstStyle/>
          <a:p>
            <a:pPr eaLnBrk="1" hangingPunct="1">
              <a:spcBef>
                <a:spcPct val="0"/>
              </a:spcBef>
              <a:buFontTx/>
              <a:buNone/>
            </a:pPr>
            <a:r>
              <a:rPr lang="pl-PL" altLang="pl-PL" sz="2000" b="1" dirty="0">
                <a:solidFill>
                  <a:schemeClr val="bg1"/>
                </a:solidFill>
                <a:latin typeface="Ubuntu" panose="020B0504030602030204" pitchFamily="34" charset="0"/>
              </a:rPr>
              <a:t>Najważniejsze planowane inwestycje: prace na linii kolejowej nr 12 Skierniewice – Łuków (C-E 20)</a:t>
            </a:r>
          </a:p>
        </p:txBody>
      </p:sp>
      <p:sp>
        <p:nvSpPr>
          <p:cNvPr id="2" name="Prostokąt: ścięte rogi po przekątnej 1">
            <a:extLst>
              <a:ext uri="{FF2B5EF4-FFF2-40B4-BE49-F238E27FC236}">
                <a16:creationId xmlns:a16="http://schemas.microsoft.com/office/drawing/2014/main" id="{077A6A51-6EEA-1170-C1FD-612F360F4614}"/>
              </a:ext>
            </a:extLst>
          </p:cNvPr>
          <p:cNvSpPr/>
          <p:nvPr/>
        </p:nvSpPr>
        <p:spPr>
          <a:xfrm rot="10800000">
            <a:off x="6176260" y="1124743"/>
            <a:ext cx="5604496" cy="5231765"/>
          </a:xfrm>
          <a:prstGeom prst="snip2DiagRect">
            <a:avLst>
              <a:gd name="adj1" fmla="val 11880"/>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00497B"/>
                </a:solidFill>
              </a:ln>
            </a:endParaRPr>
          </a:p>
        </p:txBody>
      </p:sp>
      <p:pic>
        <p:nvPicPr>
          <p:cNvPr id="4" name="Obraz 3" descr="Obraz zawierający tekst, Czcionka, biały, Grafika&#10;&#10;Zawartość wygenerowana przez sztuczną inteligencję może być niepoprawna.">
            <a:extLst>
              <a:ext uri="{FF2B5EF4-FFF2-40B4-BE49-F238E27FC236}">
                <a16:creationId xmlns:a16="http://schemas.microsoft.com/office/drawing/2014/main" id="{CA2C7EA8-A699-4DBB-A522-85ED3B75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60648"/>
            <a:ext cx="2004096" cy="578893"/>
          </a:xfrm>
          <a:prstGeom prst="rect">
            <a:avLst/>
          </a:prstGeom>
        </p:spPr>
      </p:pic>
      <p:sp>
        <p:nvSpPr>
          <p:cNvPr id="13" name="Prostokąt: ścięte rogi po przekątnej 12">
            <a:extLst>
              <a:ext uri="{FF2B5EF4-FFF2-40B4-BE49-F238E27FC236}">
                <a16:creationId xmlns:a16="http://schemas.microsoft.com/office/drawing/2014/main" id="{90EC5403-1776-7C79-7647-FAC2A15218BB}"/>
              </a:ext>
            </a:extLst>
          </p:cNvPr>
          <p:cNvSpPr/>
          <p:nvPr/>
        </p:nvSpPr>
        <p:spPr>
          <a:xfrm>
            <a:off x="5386441" y="6500525"/>
            <a:ext cx="1008112" cy="100070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5" name="Prostokąt: ścięte rogi po przekątnej 14">
            <a:extLst>
              <a:ext uri="{FF2B5EF4-FFF2-40B4-BE49-F238E27FC236}">
                <a16:creationId xmlns:a16="http://schemas.microsoft.com/office/drawing/2014/main" id="{8501A9EB-958B-6BE0-E847-C9F148854551}"/>
              </a:ext>
            </a:extLst>
          </p:cNvPr>
          <p:cNvSpPr/>
          <p:nvPr/>
        </p:nvSpPr>
        <p:spPr>
          <a:xfrm>
            <a:off x="5528269" y="6644541"/>
            <a:ext cx="1008112" cy="100070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8" name="Prostokąt: ścięte rogi po przekątnej 17">
            <a:extLst>
              <a:ext uri="{FF2B5EF4-FFF2-40B4-BE49-F238E27FC236}">
                <a16:creationId xmlns:a16="http://schemas.microsoft.com/office/drawing/2014/main" id="{643121FC-1AE5-FB90-258D-744D639615C3}"/>
              </a:ext>
            </a:extLst>
          </p:cNvPr>
          <p:cNvSpPr/>
          <p:nvPr/>
        </p:nvSpPr>
        <p:spPr>
          <a:xfrm>
            <a:off x="5947790" y="5446105"/>
            <a:ext cx="1595900" cy="1584176"/>
          </a:xfrm>
          <a:prstGeom prst="snip2DiagRect">
            <a:avLst>
              <a:gd name="adj1" fmla="val 15742"/>
              <a:gd name="adj2" fmla="val 0"/>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19" name="Prostokąt: ścięte rogi po przekątnej 18">
            <a:extLst>
              <a:ext uri="{FF2B5EF4-FFF2-40B4-BE49-F238E27FC236}">
                <a16:creationId xmlns:a16="http://schemas.microsoft.com/office/drawing/2014/main" id="{AEE87CA7-845C-500E-786D-96A3A0E1B1B9}"/>
              </a:ext>
            </a:extLst>
          </p:cNvPr>
          <p:cNvSpPr/>
          <p:nvPr/>
        </p:nvSpPr>
        <p:spPr>
          <a:xfrm>
            <a:off x="6089618" y="5590121"/>
            <a:ext cx="1595900" cy="1584176"/>
          </a:xfrm>
          <a:prstGeom prst="snip2DiagRect">
            <a:avLst>
              <a:gd name="adj1" fmla="val 15742"/>
              <a:gd name="adj2" fmla="val 0"/>
            </a:avLst>
          </a:prstGeom>
          <a:noFill/>
          <a:ln w="635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l-PL">
              <a:ln w="28575">
                <a:solidFill>
                  <a:srgbClr val="FFFF00"/>
                </a:solidFill>
              </a:ln>
            </a:endParaRPr>
          </a:p>
        </p:txBody>
      </p:sp>
      <p:sp>
        <p:nvSpPr>
          <p:cNvPr id="39" name="pole tekstowe 38">
            <a:extLst>
              <a:ext uri="{FF2B5EF4-FFF2-40B4-BE49-F238E27FC236}">
                <a16:creationId xmlns:a16="http://schemas.microsoft.com/office/drawing/2014/main" id="{B7CCF6C6-5DA5-4012-C720-463A9CF66B19}"/>
              </a:ext>
            </a:extLst>
          </p:cNvPr>
          <p:cNvSpPr txBox="1"/>
          <p:nvPr/>
        </p:nvSpPr>
        <p:spPr>
          <a:xfrm>
            <a:off x="311790" y="1373209"/>
            <a:ext cx="5934662" cy="5047536"/>
          </a:xfrm>
          <a:prstGeom prst="rect">
            <a:avLst/>
          </a:prstGeom>
          <a:noFill/>
        </p:spPr>
        <p:txBody>
          <a:bodyPr wrap="square" rtlCol="0">
            <a:spAutoFit/>
          </a:bodyPr>
          <a:lstStyle/>
          <a:p>
            <a:pPr>
              <a:buClr>
                <a:schemeClr val="accent5">
                  <a:lumMod val="75000"/>
                </a:schemeClr>
              </a:buClr>
              <a:buSzPct val="150000"/>
              <a:defRPr/>
            </a:pPr>
            <a:r>
              <a:rPr lang="pl-PL" sz="1400" dirty="0">
                <a:solidFill>
                  <a:schemeClr val="bg1"/>
                </a:solidFill>
                <a:latin typeface="Ubuntu" panose="020B0504030602030204" pitchFamily="34" charset="0"/>
              </a:rPr>
              <a:t>Projekt współfinansowany ze środków CEF „Łącząc Europę”.</a:t>
            </a:r>
          </a:p>
          <a:p>
            <a:pPr>
              <a:buClr>
                <a:schemeClr val="accent5">
                  <a:lumMod val="75000"/>
                </a:schemeClr>
              </a:buClr>
              <a:buSzPct val="150000"/>
              <a:defRPr/>
            </a:pPr>
            <a:r>
              <a:rPr lang="pl-PL" sz="1400" b="1" dirty="0">
                <a:solidFill>
                  <a:srgbClr val="FFC000"/>
                </a:solidFill>
                <a:latin typeface="Ubuntu" panose="020B0504030602030204" pitchFamily="34" charset="0"/>
              </a:rPr>
              <a:t>Szacowany koszt: </a:t>
            </a:r>
            <a:r>
              <a:rPr lang="pl-PL" sz="1400" dirty="0">
                <a:solidFill>
                  <a:schemeClr val="bg1"/>
                </a:solidFill>
                <a:latin typeface="Ubuntu" panose="020B0504030602030204" pitchFamily="34" charset="0"/>
              </a:rPr>
              <a:t>4,2 mld zł</a:t>
            </a:r>
          </a:p>
          <a:p>
            <a:pPr>
              <a:buClr>
                <a:schemeClr val="accent5">
                  <a:lumMod val="75000"/>
                </a:schemeClr>
              </a:buClr>
              <a:buSzPct val="150000"/>
              <a:defRPr/>
            </a:pPr>
            <a:endParaRPr lang="pl-PL" sz="1400" b="1" dirty="0">
              <a:solidFill>
                <a:srgbClr val="FFC000"/>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Zakres prac:</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przebudowa infrastruktury kolejowej na 66 km odcinku Skierniewice – Pilawa,</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przystanku osobowego Grabce w nowej lokalizacji, ułatwiającego dostęp do Parku Wodnego </a:t>
            </a:r>
            <a:r>
              <a:rPr lang="pl-PL" sz="1400" dirty="0" err="1">
                <a:solidFill>
                  <a:schemeClr val="bg1"/>
                </a:solidFill>
                <a:latin typeface="Ubuntu" panose="020B0504030602030204" pitchFamily="34" charset="0"/>
              </a:rPr>
              <a:t>Suntago</a:t>
            </a:r>
            <a:r>
              <a:rPr lang="pl-PL" sz="1400" dirty="0">
                <a:solidFill>
                  <a:schemeClr val="bg1"/>
                </a:solidFill>
                <a:latin typeface="Ubuntu" panose="020B0504030602030204" pitchFamily="34" charset="0"/>
              </a:rPr>
              <a:t>,</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budowa nowego, dwutorowego mostu w Górze Kalwarii,</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modernizacja stacji, przystanków i peronów.</a:t>
            </a:r>
          </a:p>
          <a:p>
            <a:pPr>
              <a:buClr>
                <a:schemeClr val="accent5">
                  <a:lumMod val="75000"/>
                </a:schemeClr>
              </a:buClr>
              <a:buSzPct val="150000"/>
              <a:defRPr/>
            </a:pPr>
            <a:endParaRPr lang="pl-PL" sz="1400" dirty="0">
              <a:solidFill>
                <a:schemeClr val="bg1"/>
              </a:solidFill>
              <a:latin typeface="Ubuntu" panose="020B0504030602030204" pitchFamily="34" charset="0"/>
            </a:endParaRPr>
          </a:p>
          <a:p>
            <a:pPr>
              <a:buClr>
                <a:schemeClr val="accent5">
                  <a:lumMod val="75000"/>
                </a:schemeClr>
              </a:buClr>
              <a:buSzPct val="150000"/>
              <a:defRPr/>
            </a:pPr>
            <a:r>
              <a:rPr lang="pl-PL" sz="1400" b="1" dirty="0">
                <a:solidFill>
                  <a:srgbClr val="FFC000"/>
                </a:solidFill>
                <a:latin typeface="Ubuntu" panose="020B0504030602030204" pitchFamily="34" charset="0"/>
              </a:rPr>
              <a:t>Efekty:</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przywrócenie ruchu pasażerskiego na linii nr 12,</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uzyskanie prędkości maksymalnej 120 km/h,</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punktualności realizowanych połączeń,</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przepustowości linii i stacji, skomunikowania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z rozbudowaną siecią dróg,</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zwiększenie dostępności transportu kolejowego,</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komfortu jazdy i obsługi pasażerów,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poprawa bezpieczeństwa ruchu kolejowego </a:t>
            </a:r>
            <a:br>
              <a:rPr lang="pl-PL" sz="1400" dirty="0">
                <a:solidFill>
                  <a:schemeClr val="bg1"/>
                </a:solidFill>
                <a:latin typeface="Ubuntu" panose="020B0504030602030204" pitchFamily="34" charset="0"/>
              </a:rPr>
            </a:br>
            <a:r>
              <a:rPr lang="pl-PL" sz="1400" dirty="0">
                <a:solidFill>
                  <a:schemeClr val="bg1"/>
                </a:solidFill>
                <a:latin typeface="Ubuntu" panose="020B0504030602030204" pitchFamily="34" charset="0"/>
              </a:rPr>
              <a:t>i przewożonych ładunków,</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zapewnienie interoperacyjności kolei,</a:t>
            </a:r>
          </a:p>
          <a:p>
            <a:pPr marL="285750" indent="-285750">
              <a:buClr>
                <a:srgbClr val="FFC000"/>
              </a:buClr>
              <a:buSzPct val="150000"/>
              <a:buFont typeface="Arial" panose="020B0604020202020204" pitchFamily="34" charset="0"/>
              <a:buChar char="•"/>
              <a:defRPr/>
            </a:pPr>
            <a:r>
              <a:rPr lang="pl-PL" sz="1400" dirty="0">
                <a:solidFill>
                  <a:schemeClr val="bg1"/>
                </a:solidFill>
                <a:latin typeface="Ubuntu" panose="020B0504030602030204" pitchFamily="34" charset="0"/>
              </a:rPr>
              <a:t>zmniejszenie oddziaływania transportu na środowisko.</a:t>
            </a:r>
          </a:p>
        </p:txBody>
      </p:sp>
    </p:spTree>
    <p:extLst>
      <p:ext uri="{BB962C8B-B14F-4D97-AF65-F5344CB8AC3E}">
        <p14:creationId xmlns:p14="http://schemas.microsoft.com/office/powerpoint/2010/main" val="2389862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zentacja_plk_1">
  <a:themeElements>
    <a:clrScheme name="Niestandardowy 1">
      <a:dk1>
        <a:sysClr val="windowText" lastClr="000000"/>
      </a:dk1>
      <a:lt1>
        <a:sysClr val="window" lastClr="FFFFFF"/>
      </a:lt1>
      <a:dk2>
        <a:srgbClr val="1F497D"/>
      </a:dk2>
      <a:lt2>
        <a:srgbClr val="EEECE1"/>
      </a:lt2>
      <a:accent1>
        <a:srgbClr val="1F497D"/>
      </a:accent1>
      <a:accent2>
        <a:srgbClr val="FFC000"/>
      </a:accent2>
      <a:accent3>
        <a:srgbClr val="BFBFBF"/>
      </a:accent3>
      <a:accent4>
        <a:srgbClr val="8064A2"/>
      </a:accent4>
      <a:accent5>
        <a:srgbClr val="4BACC6"/>
      </a:accent5>
      <a:accent6>
        <a:srgbClr val="F79646"/>
      </a:accent6>
      <a:hlink>
        <a:srgbClr val="0000FF"/>
      </a:hlink>
      <a:folHlink>
        <a:srgbClr val="FFC0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17522</TotalTime>
  <Words>3355</Words>
  <Application>Microsoft Office PowerPoint</Application>
  <PresentationFormat>Panoramiczny</PresentationFormat>
  <Paragraphs>353</Paragraphs>
  <Slides>24</Slides>
  <Notes>24</Notes>
  <HiddenSlides>0</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24</vt:i4>
      </vt:variant>
    </vt:vector>
  </HeadingPairs>
  <TitlesOfParts>
    <vt:vector size="34" baseType="lpstr">
      <vt:lpstr>Aptos</vt:lpstr>
      <vt:lpstr>Arial</vt:lpstr>
      <vt:lpstr>Calibri</vt:lpstr>
      <vt:lpstr>Courier New</vt:lpstr>
      <vt:lpstr>Montserrat</vt:lpstr>
      <vt:lpstr>Raleway</vt:lpstr>
      <vt:lpstr>Symbol</vt:lpstr>
      <vt:lpstr>Ubuntu</vt:lpstr>
      <vt:lpstr>Motyw pakietu Office</vt:lpstr>
      <vt:lpstr>prezentacja_plk_1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PKP Polskie Linie Kolejowe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SG2-DTP-ILG5a-DM</dc:creator>
  <cp:lastModifiedBy>Juszczuk Gabriela</cp:lastModifiedBy>
  <cp:revision>564</cp:revision>
  <cp:lastPrinted>2013-12-09T16:02:41Z</cp:lastPrinted>
  <dcterms:created xsi:type="dcterms:W3CDTF">2013-12-09T13:45:32Z</dcterms:created>
  <dcterms:modified xsi:type="dcterms:W3CDTF">2025-06-17T10:56:48Z</dcterms:modified>
</cp:coreProperties>
</file>